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94" r:id="rId2"/>
    <p:sldMasterId id="2147484018" r:id="rId3"/>
    <p:sldMasterId id="2147484030" r:id="rId4"/>
    <p:sldMasterId id="2147484044" r:id="rId5"/>
    <p:sldMasterId id="2147484056" r:id="rId6"/>
    <p:sldMasterId id="2147484058" r:id="rId7"/>
    <p:sldMasterId id="2147484070" r:id="rId8"/>
    <p:sldMasterId id="2147484072" r:id="rId9"/>
    <p:sldMasterId id="2147484074" r:id="rId10"/>
    <p:sldMasterId id="2147484086" r:id="rId11"/>
    <p:sldMasterId id="2147484098" r:id="rId12"/>
    <p:sldMasterId id="2147484111" r:id="rId13"/>
    <p:sldMasterId id="2147484127" r:id="rId14"/>
    <p:sldMasterId id="2147484140" r:id="rId15"/>
  </p:sldMasterIdLst>
  <p:notesMasterIdLst>
    <p:notesMasterId r:id="rId51"/>
  </p:notesMasterIdLst>
  <p:sldIdLst>
    <p:sldId id="301" r:id="rId16"/>
    <p:sldId id="313" r:id="rId17"/>
    <p:sldId id="272" r:id="rId18"/>
    <p:sldId id="4652" r:id="rId19"/>
    <p:sldId id="271"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4078" r:id="rId33"/>
    <p:sldId id="4029" r:id="rId34"/>
    <p:sldId id="4079" r:id="rId35"/>
    <p:sldId id="4080" r:id="rId36"/>
    <p:sldId id="370" r:id="rId37"/>
    <p:sldId id="372" r:id="rId38"/>
    <p:sldId id="4649" r:id="rId39"/>
    <p:sldId id="4655" r:id="rId40"/>
    <p:sldId id="4656" r:id="rId41"/>
    <p:sldId id="4650" r:id="rId42"/>
    <p:sldId id="336" r:id="rId43"/>
    <p:sldId id="4081" r:id="rId44"/>
    <p:sldId id="4026" r:id="rId45"/>
    <p:sldId id="3676" r:id="rId46"/>
    <p:sldId id="3677" r:id="rId47"/>
    <p:sldId id="4658" r:id="rId48"/>
    <p:sldId id="268" r:id="rId49"/>
    <p:sldId id="465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1" autoAdjust="0"/>
    <p:restoredTop sz="92735" autoAdjust="0"/>
  </p:normalViewPr>
  <p:slideViewPr>
    <p:cSldViewPr snapToGrid="0" snapToObjects="1">
      <p:cViewPr varScale="1">
        <p:scale>
          <a:sx n="88" d="100"/>
          <a:sy n="88" d="100"/>
        </p:scale>
        <p:origin x="24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9/12/21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start by spreading open the pages of the Bible in this sketch, </a:t>
            </a:r>
          </a:p>
          <a:p>
            <a:r>
              <a:rPr lang="en-US" b="1">
                <a:latin typeface="Times" charset="0"/>
                <a:ea typeface="ＭＳ Ｐゴシック" charset="0"/>
                <a:cs typeface="ＭＳ Ｐゴシック" charset="0"/>
              </a:rPr>
              <a:t>separating it out into eight sections...</a:t>
            </a:r>
          </a:p>
          <a:p>
            <a:r>
              <a:rPr lang="en-US" b="1">
                <a:latin typeface="Times" charset="0"/>
                <a:ea typeface="ＭＳ Ｐゴシック" charset="0"/>
                <a:cs typeface="ＭＳ Ｐゴシック" charset="0"/>
              </a:rPr>
              <a:t>////	with a division marker right in the middle...</a:t>
            </a:r>
          </a:p>
          <a:p>
            <a:r>
              <a:rPr lang="en-US" b="1">
                <a:latin typeface="Times" charset="0"/>
                <a:ea typeface="ＭＳ Ｐゴシック" charset="0"/>
                <a:cs typeface="ＭＳ Ｐゴシック" charset="0"/>
              </a:rPr>
              <a:t>////	…with four sections on one side and four on the other.  And of course, it is probably obvious to you </a:t>
            </a:r>
          </a:p>
          <a:p>
            <a:r>
              <a:rPr lang="en-US" b="1">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1">
                <a:latin typeface="Times" charset="0"/>
                <a:ea typeface="ＭＳ Ｐゴシック" charset="0"/>
                <a:cs typeface="ＭＳ Ｐゴシック" charset="0"/>
              </a:rPr>
              <a:t>////	The four sections to the left of the marker make up what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call, for now, THE OLDER STORY…</a:t>
            </a:r>
          </a:p>
          <a:p>
            <a:r>
              <a:rPr lang="en-US" b="1">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uncover some interesting parallels between the varied sections of the Book.  We will, for instance, link together sections </a:t>
            </a:r>
          </a:p>
          <a:p>
            <a:r>
              <a:rPr lang="en-US" b="1">
                <a:latin typeface="Times" charset="0"/>
                <a:ea typeface="ＭＳ Ｐゴシック" charset="0"/>
                <a:cs typeface="ＭＳ Ｐゴシック" charset="0"/>
              </a:rPr>
              <a:t>////	1 and 5, </a:t>
            </a:r>
          </a:p>
          <a:p>
            <a:r>
              <a:rPr lang="en-US" b="1">
                <a:latin typeface="Times" charset="0"/>
                <a:ea typeface="ＭＳ Ｐゴシック" charset="0"/>
                <a:cs typeface="ＭＳ Ｐゴシック" charset="0"/>
              </a:rPr>
              <a:t>////	2 and 6, </a:t>
            </a:r>
          </a:p>
          <a:p>
            <a:r>
              <a:rPr lang="en-US" b="1">
                <a:latin typeface="Times" charset="0"/>
                <a:ea typeface="ＭＳ Ｐゴシック" charset="0"/>
                <a:cs typeface="ＭＳ Ｐゴシック" charset="0"/>
              </a:rPr>
              <a:t>//// 	3 and 7, and </a:t>
            </a:r>
          </a:p>
          <a:p>
            <a:r>
              <a:rPr lang="en-US" b="1">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Look first at sections 1 and section 5.  Think about them as serving a parallel purpose in term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story line development.  If you are using the Study Help #18 sheet, you can fill in each location as we go. </a:t>
            </a:r>
          </a:p>
          <a:p>
            <a:r>
              <a:rPr lang="en-US" b="1">
                <a:latin typeface="Times" charset="0"/>
                <a:ea typeface="ＭＳ Ｐゴシック" charset="0"/>
                <a:cs typeface="ＭＳ Ｐゴシック" charset="0"/>
              </a:rPr>
              <a:t>////	Across the centuries these two sections of Scripture have come to be known as THE LAW in the Old Testament </a:t>
            </a:r>
          </a:p>
          <a:p>
            <a:r>
              <a:rPr lang="en-US" b="1">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from these beginning sections of the Old and the New that </a:t>
            </a:r>
          </a:p>
          <a:p>
            <a:r>
              <a:rPr lang="en-US" b="1">
                <a:latin typeface="Times" charset="0"/>
                <a:ea typeface="ＭＳ Ｐゴシック" charset="0"/>
                <a:cs typeface="ＭＳ Ｐゴシック" charset="0"/>
              </a:rPr>
              <a:t>////	all the events of the rest of each testament unfold...as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see right now.  OK...</a:t>
            </a:r>
          </a:p>
          <a:p>
            <a:r>
              <a:rPr lang="en-US" b="1">
                <a:latin typeface="Times" charset="0"/>
                <a:ea typeface="ＭＳ Ｐゴシック" charset="0"/>
                <a:cs typeface="ＭＳ Ｐゴシック" charset="0"/>
              </a:rPr>
              <a:t>HERE WE HAVE </a:t>
            </a:r>
            <a:r>
              <a:rPr lang="en-US" altLang="ja-JP" b="1">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unpack the other sections.</a:t>
            </a:r>
          </a:p>
          <a:p>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next linked parallel sections, 2 and 6.</a:t>
            </a:r>
          </a:p>
          <a:p>
            <a:r>
              <a:rPr lang="en-US" b="1">
                <a:latin typeface="Times" charset="0"/>
                <a:ea typeface="ＭＳ Ｐゴシック" charset="0"/>
                <a:cs typeface="ＭＳ Ｐゴシック" charset="0"/>
              </a:rPr>
              <a:t>These sections we call  HISTORY in the Old and </a:t>
            </a:r>
          </a:p>
          <a:p>
            <a:r>
              <a:rPr lang="en-US" b="1">
                <a:latin typeface="Times" charset="0"/>
                <a:ea typeface="ＭＳ Ｐゴシック" charset="0"/>
                <a:cs typeface="ＭＳ Ｐゴシック" charset="0"/>
              </a:rPr>
              <a:t>////	the ACTS in the New.  In other words, </a:t>
            </a:r>
          </a:p>
          <a:p>
            <a:r>
              <a:rPr lang="en-US" b="1">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1">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So…here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link together sections 3 in the Old and 7 in the New.</a:t>
            </a:r>
          </a:p>
          <a:p>
            <a:r>
              <a:rPr lang="en-US" b="1">
                <a:latin typeface="Times" charset="0"/>
                <a:ea typeface="ＭＳ Ｐゴシック" charset="0"/>
                <a:cs typeface="ＭＳ Ｐゴシック" charset="0"/>
              </a:rPr>
              <a:t>////	These are traditionally called POETRY in the Old</a:t>
            </a:r>
          </a:p>
          <a:p>
            <a:r>
              <a:rPr lang="en-US" b="1">
                <a:latin typeface="Times" charset="0"/>
                <a:ea typeface="ＭＳ Ｐゴシック" charset="0"/>
                <a:cs typeface="ＭＳ Ｐゴシック" charset="0"/>
              </a:rPr>
              <a:t>////	and THE EPISTLES in the New.  </a:t>
            </a:r>
          </a:p>
          <a:p>
            <a:r>
              <a:rPr lang="en-US" b="1">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1">
                <a:latin typeface="Times" charset="0"/>
                <a:ea typeface="ＭＳ Ｐゴシック" charset="0"/>
                <a:cs typeface="ＭＳ Ｐゴシック" charset="0"/>
              </a:rPr>
              <a:t>////	These sections are THE PROPHETS in the Old Testament and </a:t>
            </a:r>
          </a:p>
          <a:p>
            <a:r>
              <a:rPr lang="en-US" b="1">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Some new ideas may be coming into focus now.  From this high level view, </a:t>
            </a:r>
            <a:r>
              <a:rPr lang="en-US" altLang="ja-JP" b="1">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1">
                <a:latin typeface="Times" charset="0"/>
                <a:ea typeface="ＭＳ Ｐゴシック" charset="0"/>
                <a:cs typeface="ＭＳ Ｐゴシック" charset="0"/>
              </a:rPr>
              <a:t>////	In each section we have the beginning documentation...</a:t>
            </a:r>
          </a:p>
          <a:p>
            <a:r>
              <a:rPr lang="en-US" b="1">
                <a:latin typeface="Times" charset="0"/>
                <a:ea typeface="ＭＳ Ｐゴシック" charset="0"/>
                <a:cs typeface="ＭＳ Ｐゴシック" charset="0"/>
              </a:rPr>
              <a:t>////	…out of which falls a history of resulting events...</a:t>
            </a:r>
          </a:p>
          <a:p>
            <a:r>
              <a:rPr lang="en-US" b="1">
                <a:latin typeface="Times" charset="0"/>
                <a:ea typeface="ＭＳ Ｐゴシック" charset="0"/>
                <a:cs typeface="ＭＳ Ｐゴシック" charset="0"/>
              </a:rPr>
              <a:t>////	…which in turn produces a body of preserved writing...</a:t>
            </a:r>
          </a:p>
          <a:p>
            <a:r>
              <a:rPr lang="en-US" b="1">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00-Intro &amp; Biblical Theology-slide 18</a:t>
            </a:r>
          </a:p>
          <a:p>
            <a:r>
              <a:rPr lang="en-US" b="1" dirty="0">
                <a:latin typeface="Arial" panose="020B0604020202020204" pitchFamily="34" charset="0"/>
                <a:cs typeface="Arial" panose="020B0604020202020204" pitchFamily="34" charset="0"/>
              </a:rPr>
              <a:t>00_OT Book Themes under Isaiah</a:t>
            </a:r>
            <a:r>
              <a:rPr lang="en-US" b="1" baseline="0" dirty="0">
                <a:latin typeface="Arial" panose="020B0604020202020204" pitchFamily="34" charset="0"/>
                <a:cs typeface="Arial" panose="020B0604020202020204" pitchFamily="34" charset="0"/>
              </a:rPr>
              <a:t> section</a:t>
            </a:r>
          </a:p>
          <a:p>
            <a:r>
              <a:rPr lang="en-US" b="1" baseline="0" dirty="0">
                <a:latin typeface="Arial" panose="020B0604020202020204" pitchFamily="34" charset="0"/>
                <a:cs typeface="Arial" panose="020B0604020202020204" pitchFamily="34" charset="0"/>
              </a:rPr>
              <a:t>22-Isaiah_1-12-Slide 13</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28-Hosea-slide 54</a:t>
            </a:r>
          </a:p>
          <a:p>
            <a:r>
              <a:rPr lang="en-US" b="1" dirty="0">
                <a:latin typeface="Arial" panose="020B0604020202020204" pitchFamily="34" charset="0"/>
                <a:cs typeface="Arial" panose="020B0604020202020204" pitchFamily="34" charset="0"/>
              </a:rPr>
              <a:t>31-Obadiah-slide 26</a:t>
            </a:r>
          </a:p>
        </p:txBody>
      </p:sp>
    </p:spTree>
    <p:extLst>
      <p:ext uri="{BB962C8B-B14F-4D97-AF65-F5344CB8AC3E}">
        <p14:creationId xmlns:p14="http://schemas.microsoft.com/office/powerpoint/2010/main" val="146991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94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8F74DEF-29B3-8040-9563-BC52A1F43E8D}"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B0B9E6D-509E-2A4A-886C-872074C92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95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25839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21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OC Critical Studies in the OT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dirty="0">
                <a:latin typeface="Times" charset="0"/>
                <a:ea typeface="ＭＳ Ｐゴシック" charset="0"/>
                <a:cs typeface="ＭＳ Ｐゴシック" charset="0"/>
              </a:rPr>
              <a:t>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Study Help #18… called the OPENED BIBLE,…you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fill it in as we work forward.  Stop to study it a moment 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a number of blank lines and letters.  They will guide you through this next section.  Ready?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begin.</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615582045"/>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735673941"/>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968427078"/>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20539660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39275838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3879066027"/>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73452774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182962632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1911913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164148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33770185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4356065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37399540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33653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21116813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35834028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298983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8806837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22202944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23826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41530582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37284194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30777949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917854832"/>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4122044751"/>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10943963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66605472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894594186"/>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53961401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164825454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79337210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89680566"/>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23845993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8867459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78107937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0467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8591E9-762A-9245-803A-912E7A7922CB}" type="slidenum">
              <a:rPr lang="en-US"/>
              <a:pPr/>
              <a:t>‹#›</a:t>
            </a:fld>
            <a:endParaRPr lang="en-US"/>
          </a:p>
        </p:txBody>
      </p:sp>
    </p:spTree>
    <p:extLst>
      <p:ext uri="{BB962C8B-B14F-4D97-AF65-F5344CB8AC3E}">
        <p14:creationId xmlns:p14="http://schemas.microsoft.com/office/powerpoint/2010/main" val="41729389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C0AA63-4A36-6447-9D15-8F2A4EF3DB4F}" type="slidenum">
              <a:rPr lang="en-US"/>
              <a:pPr/>
              <a:t>‹#›</a:t>
            </a:fld>
            <a:endParaRPr lang="en-US"/>
          </a:p>
        </p:txBody>
      </p:sp>
    </p:spTree>
    <p:extLst>
      <p:ext uri="{BB962C8B-B14F-4D97-AF65-F5344CB8AC3E}">
        <p14:creationId xmlns:p14="http://schemas.microsoft.com/office/powerpoint/2010/main" val="6865708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3727529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647C3B-7753-064E-8F43-4C1C9D0642A1}" type="slidenum">
              <a:rPr lang="en-US"/>
              <a:pPr/>
              <a:t>‹#›</a:t>
            </a:fld>
            <a:endParaRPr lang="en-US"/>
          </a:p>
        </p:txBody>
      </p:sp>
    </p:spTree>
    <p:extLst>
      <p:ext uri="{BB962C8B-B14F-4D97-AF65-F5344CB8AC3E}">
        <p14:creationId xmlns:p14="http://schemas.microsoft.com/office/powerpoint/2010/main" val="17551960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AF6D0-EC28-824B-8250-48507C6E4273}" type="slidenum">
              <a:rPr lang="en-US"/>
              <a:pPr/>
              <a:t>‹#›</a:t>
            </a:fld>
            <a:endParaRPr lang="en-US"/>
          </a:p>
        </p:txBody>
      </p:sp>
    </p:spTree>
    <p:extLst>
      <p:ext uri="{BB962C8B-B14F-4D97-AF65-F5344CB8AC3E}">
        <p14:creationId xmlns:p14="http://schemas.microsoft.com/office/powerpoint/2010/main" val="40311302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4FABE97-943B-D243-A9E7-58BD188019FE}" type="slidenum">
              <a:rPr lang="en-US"/>
              <a:pPr/>
              <a:t>‹#›</a:t>
            </a:fld>
            <a:endParaRPr lang="en-US"/>
          </a:p>
        </p:txBody>
      </p:sp>
    </p:spTree>
    <p:extLst>
      <p:ext uri="{BB962C8B-B14F-4D97-AF65-F5344CB8AC3E}">
        <p14:creationId xmlns:p14="http://schemas.microsoft.com/office/powerpoint/2010/main" val="7459819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6E310A-3D0E-D44F-975F-C90369ACA662}" type="slidenum">
              <a:rPr lang="en-US"/>
              <a:pPr/>
              <a:t>‹#›</a:t>
            </a:fld>
            <a:endParaRPr lang="en-US"/>
          </a:p>
        </p:txBody>
      </p:sp>
    </p:spTree>
    <p:extLst>
      <p:ext uri="{BB962C8B-B14F-4D97-AF65-F5344CB8AC3E}">
        <p14:creationId xmlns:p14="http://schemas.microsoft.com/office/powerpoint/2010/main" val="40907433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63F44C-0574-2644-A3D5-FB667C5921AF}" type="slidenum">
              <a:rPr lang="en-US"/>
              <a:pPr/>
              <a:t>‹#›</a:t>
            </a:fld>
            <a:endParaRPr lang="en-US"/>
          </a:p>
        </p:txBody>
      </p:sp>
    </p:spTree>
    <p:extLst>
      <p:ext uri="{BB962C8B-B14F-4D97-AF65-F5344CB8AC3E}">
        <p14:creationId xmlns:p14="http://schemas.microsoft.com/office/powerpoint/2010/main" val="32424827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83028325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11ABD6-AB9F-4B4D-A0B1-FC8B5B87FC26}" type="slidenum">
              <a:rPr lang="en-US"/>
              <a:pPr/>
              <a:t>‹#›</a:t>
            </a:fld>
            <a:endParaRPr lang="en-US"/>
          </a:p>
        </p:txBody>
      </p:sp>
    </p:spTree>
    <p:extLst>
      <p:ext uri="{BB962C8B-B14F-4D97-AF65-F5344CB8AC3E}">
        <p14:creationId xmlns:p14="http://schemas.microsoft.com/office/powerpoint/2010/main" val="39101289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759549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577729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446921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354169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580706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891829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8889105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826245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280651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902528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091612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063041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6228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570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39329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6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894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3775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091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3515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6373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045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342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702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365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4218066536"/>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99009467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223986922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405887446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4229617389"/>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423488277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22049147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29985975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1882041802"/>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604968863"/>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193286735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609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40404952"/>
      </p:ext>
    </p:extLst>
  </p:cSld>
  <p:clrMapOvr>
    <a:masterClrMapping/>
  </p:clrMapOvr>
  <p:transition spd="slow">
    <p:wheel spokes="0"/>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012248"/>
      </p:ext>
    </p:extLst>
  </p:cSld>
  <p:clrMapOvr>
    <a:masterClrMapping/>
  </p:clrMapOvr>
  <p:transition spd="slow">
    <p:wheel spokes="0"/>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6228222"/>
      </p:ext>
    </p:extLst>
  </p:cSld>
  <p:clrMapOvr>
    <a:masterClrMapping/>
  </p:clrMapOvr>
  <p:transition spd="slow">
    <p:wheel spokes="0"/>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953000"/>
      </p:ext>
    </p:extLst>
  </p:cSld>
  <p:clrMapOvr>
    <a:masterClrMapping/>
  </p:clrMapOvr>
  <p:transition spd="slow">
    <p:wheel spokes="0"/>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37542"/>
      </p:ext>
    </p:extLst>
  </p:cSld>
  <p:clrMapOvr>
    <a:masterClrMapping/>
  </p:clrMapOvr>
  <p:transition spd="slow">
    <p:wheel spokes="0"/>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92288688"/>
      </p:ext>
    </p:extLst>
  </p:cSld>
  <p:clrMapOvr>
    <a:masterClrMapping/>
  </p:clrMapOvr>
  <p:transition spd="slow">
    <p:wheel spokes="0"/>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232525"/>
      </p:ext>
    </p:extLst>
  </p:cSld>
  <p:clrMapOvr>
    <a:masterClrMapping/>
  </p:clrMapOvr>
  <p:transition spd="slow">
    <p:wheel spokes="0"/>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4908991"/>
      </p:ext>
    </p:extLst>
  </p:cSld>
  <p:clrMapOvr>
    <a:masterClrMapping/>
  </p:clrMapOvr>
  <p:transition spd="slow">
    <p:wheel spokes="0"/>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1365874"/>
      </p:ext>
    </p:extLst>
  </p:cSld>
  <p:clrMapOvr>
    <a:masterClrMapping/>
  </p:clrMapOvr>
  <p:transition spd="slow">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317302"/>
      </p:ext>
    </p:extLst>
  </p:cSld>
  <p:clrMapOvr>
    <a:masterClrMapping/>
  </p:clrMapOvr>
  <p:transition spd="slow">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232003"/>
      </p:ext>
    </p:extLst>
  </p:cSld>
  <p:clrMapOvr>
    <a:masterClrMapping/>
  </p:clrMapOvr>
  <p:transition spd="slow">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3258009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946950352"/>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01528"/>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58915"/>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072912"/>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10267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193866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88505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05862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76185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787983"/>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943690"/>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58917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387"/>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56551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6805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73550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97723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823336"/>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29916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82487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423676"/>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95203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54723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115178231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900806292"/>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1576956215"/>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2842242391"/>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2.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theme" Target="../theme/theme1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4.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7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20702"/>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407080"/>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4192355483"/>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101975"/>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279285977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44742"/>
      </p:ext>
    </p:extLst>
  </p:cSld>
  <p:clrMap bg1="dk2" tx1="lt1" bg2="dk1" tx2="lt2" accent1="accent1" accent2="accent2" accent3="accent3" accent4="accent4" accent5="accent5" accent6="accent6" hlink="hlink" folHlink="folHlink"/>
  <p:sldLayoutIdLst>
    <p:sldLayoutId id="2147484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5D790A3-D182-0042-9BD0-CD7C078B77E5}" type="slidenum">
              <a:rPr lang="en-US"/>
              <a:pPr/>
              <a:t>‹#›</a:t>
            </a:fld>
            <a:endParaRPr lang="en-US"/>
          </a:p>
        </p:txBody>
      </p:sp>
    </p:spTree>
    <p:extLst>
      <p:ext uri="{BB962C8B-B14F-4D97-AF65-F5344CB8AC3E}">
        <p14:creationId xmlns:p14="http://schemas.microsoft.com/office/powerpoint/2010/main" val="309433347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46160619"/>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527119"/>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42013197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503609"/>
      </p:ext>
    </p:extLst>
  </p:cSld>
  <p:clrMap bg1="lt1" tx1="dk1" bg2="lt2" tx2="dk2" accent1="accent1" accent2="accent2" accent3="accent3" accent4="accent4" accent5="accent5" accent6="accent6" hlink="hlink" folHlink="folHlink"/>
  <p:sldLayoutIdLst>
    <p:sldLayoutId id="214748405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205766666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1040251539"/>
      </p:ext>
    </p:extLst>
  </p:cSld>
  <p:clrMap bg1="lt1" tx1="dk1" bg2="lt2" tx2="dk2" accent1="accent1" accent2="accent2" accent3="accent3" accent4="accent4" accent5="accent5" accent6="accent6" hlink="hlink" folHlink="folHlink"/>
  <p:sldLayoutIdLst>
    <p:sldLayoutId id="214748407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a:defRPr/>
            </a:pPr>
            <a:fld id="{85AC363F-2272-504F-B24B-EB9BC61A691D}" type="slidenum">
              <a:rPr lang="en-US"/>
              <a:pPr defTabSz="914400">
                <a:defRPr/>
              </a:pPr>
              <a:t>‹#›</a:t>
            </a:fld>
            <a:endParaRPr lang="en-US"/>
          </a:p>
        </p:txBody>
      </p:sp>
    </p:spTree>
    <p:extLst>
      <p:ext uri="{BB962C8B-B14F-4D97-AF65-F5344CB8AC3E}">
        <p14:creationId xmlns:p14="http://schemas.microsoft.com/office/powerpoint/2010/main" val="2209937665"/>
      </p:ext>
    </p:extLst>
  </p:cSld>
  <p:clrMap bg1="lt1" tx1="dk1" bg2="lt2" tx2="dk2" accent1="accent1" accent2="accent2" accent3="accent3" accent4="accent4" accent5="accent5" accent6="accent6" hlink="hlink" folHlink="folHlink"/>
  <p:sldLayoutIdLst>
    <p:sldLayoutId id="214748407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0.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5.xml"/><Relationship Id="rId1" Type="http://schemas.openxmlformats.org/officeDocument/2006/relationships/vmlDrawing" Target="../drawings/vmlDrawing1.vml"/><Relationship Id="rId5" Type="http://schemas.openxmlformats.org/officeDocument/2006/relationships/image" Target="../media/image46.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6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ar-JO" sz="7200" b="1" dirty="0">
                <a:solidFill>
                  <a:schemeClr val="tx1"/>
                </a:solidFill>
                <a:effectLst>
                  <a:glow rad="228600">
                    <a:srgbClr val="000000"/>
                  </a:glow>
                </a:effectLst>
                <a:latin typeface="Arial" charset="0"/>
                <a:ea typeface="ＭＳ Ｐゴシック" charset="0"/>
                <a:cs typeface="ＭＳ Ｐゴシック" charset="0"/>
              </a:rPr>
              <a:t>مقدمة إلى </a:t>
            </a:r>
            <a:br>
              <a:rPr lang="ar-JO" sz="7200" b="1" dirty="0">
                <a:solidFill>
                  <a:schemeClr val="tx1"/>
                </a:solidFill>
                <a:effectLst>
                  <a:glow rad="228600">
                    <a:srgbClr val="000000"/>
                  </a:glow>
                </a:effectLst>
                <a:latin typeface="Arial" charset="0"/>
                <a:ea typeface="ＭＳ Ｐゴシック" charset="0"/>
                <a:cs typeface="ＭＳ Ｐゴシック" charset="0"/>
              </a:rPr>
            </a:br>
            <a:r>
              <a:rPr lang="ar-JO" sz="7200" b="1" dirty="0">
                <a:solidFill>
                  <a:schemeClr val="tx1"/>
                </a:solidFill>
                <a:effectLst>
                  <a:glow rad="228600">
                    <a:srgbClr val="000000"/>
                  </a:glow>
                </a:effectLst>
                <a:latin typeface="Arial" charset="0"/>
                <a:ea typeface="ＭＳ Ｐゴシック" charset="0"/>
                <a:cs typeface="ＭＳ Ｐゴシック" charset="0"/>
              </a:rPr>
              <a:t>العهد القديم</a:t>
            </a:r>
            <a:endParaRPr lang="en-US" b="1" dirty="0">
              <a:solidFill>
                <a:schemeClr val="tx1"/>
              </a:solidFill>
              <a:effectLst>
                <a:glow rad="228600">
                  <a:srgbClr val="000000"/>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كلية سنغافورة للكتاب المقدس</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
        <p:nvSpPr>
          <p:cNvPr id="6" name="Rectangle 2">
            <a:extLst>
              <a:ext uri="{FF2B5EF4-FFF2-40B4-BE49-F238E27FC236}">
                <a16:creationId xmlns:a16="http://schemas.microsoft.com/office/drawing/2014/main" id="{93EB1B5E-1B8C-A649-B598-2BEBC4873E57}"/>
              </a:ext>
            </a:extLst>
          </p:cNvPr>
          <p:cNvSpPr txBox="1">
            <a:spLocks noChangeArrowheads="1"/>
          </p:cNvSpPr>
          <p:nvPr/>
        </p:nvSpPr>
        <p:spPr bwMode="auto">
          <a:xfrm>
            <a:off x="-1764704" y="-1035496"/>
            <a:ext cx="12098669" cy="87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مقدمة إلى العهد القديم</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2" name="Group 20"/>
          <p:cNvGrpSpPr>
            <a:grpSpLocks/>
          </p:cNvGrpSpPr>
          <p:nvPr/>
        </p:nvGrpSpPr>
        <p:grpSpPr bwMode="auto">
          <a:xfrm>
            <a:off x="1555750" y="3711576"/>
            <a:ext cx="5578475" cy="1635126"/>
            <a:chOff x="980" y="2338"/>
            <a:chExt cx="3514" cy="1030"/>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260121" name="Rectangle 25"/>
              <p:cNvSpPr>
                <a:spLocks noChangeArrowheads="1"/>
              </p:cNvSpPr>
              <p:nvPr/>
            </p:nvSpPr>
            <p:spPr bwMode="auto">
              <a:xfrm>
                <a:off x="2103" y="2338"/>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72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7200" b="1" i="0" u="none" strike="noStrike" kern="1200" cap="none" spc="0" normalizeH="0" baseline="0" noProof="0" dirty="0">
                  <a:ln>
                    <a:noFill/>
                  </a:ln>
                  <a:solidFill>
                    <a:srgbClr val="FFFF00"/>
                  </a:solidFill>
                  <a:effectLst/>
                  <a:uLnTx/>
                  <a:uFillTx/>
                  <a:latin typeface="Times" charset="0"/>
                  <a:ea typeface="ＭＳ Ｐゴシック" charset="0"/>
                </a:endParaRPr>
              </a:p>
            </p:txBody>
          </p:sp>
        </p:grpSp>
        <p:sp>
          <p:nvSpPr>
            <p:cNvPr id="260122" name="Rectangle 26"/>
            <p:cNvSpPr>
              <a:spLocks noChangeArrowheads="1"/>
            </p:cNvSpPr>
            <p:nvPr/>
          </p:nvSpPr>
          <p:spPr bwMode="auto">
            <a:xfrm>
              <a:off x="3449" y="2614"/>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72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7200" b="1" i="0" u="none" strike="noStrike" kern="1200" cap="none" spc="0" normalizeH="0" baseline="0" noProof="0" dirty="0">
                <a:ln>
                  <a:noFill/>
                </a:ln>
                <a:solidFill>
                  <a:srgbClr val="FFFF00"/>
                </a:solidFill>
                <a:effectLst/>
                <a:uLnTx/>
                <a:uFillTx/>
                <a:latin typeface="Times" charset="0"/>
                <a:ea typeface="ＭＳ Ｐゴシック" charset="0"/>
              </a:endParaRP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60158" name="Text Box 6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260159" name="Text Box 6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5</a:t>
            </a:r>
          </a:p>
        </p:txBody>
      </p:sp>
      <p:sp>
        <p:nvSpPr>
          <p:cNvPr id="260163" name="Rectangle 67"/>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06</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8"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73094" name="Text Box 3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73095" name="Text Box 3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73096" name="Rectangle 40"/>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07</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42367" name="Text Box 3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2368" name="Text Box 3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2369" name="Rectangle 33"/>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08</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4</a:t>
            </a:r>
          </a:p>
        </p:txBody>
      </p:sp>
      <p:sp>
        <p:nvSpPr>
          <p:cNvPr id="19"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الشريعة</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3404" name="Rectangle 44"/>
          <p:cNvSpPr>
            <a:spLocks noChangeArrowheads="1"/>
          </p:cNvSpPr>
          <p:nvPr/>
        </p:nvSpPr>
        <p:spPr bwMode="auto">
          <a:xfrm rot="18254599">
            <a:off x="4862034" y="3240966"/>
            <a:ext cx="1460034"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الأناجيل</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43417" name="Text Box 57"/>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3418" name="Text Box 58"/>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3419" name="Rectangle 59"/>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09</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EF800"/>
                </a:solidFill>
                <a:effectLst/>
                <a:uLnTx/>
                <a:uFillTx/>
                <a:latin typeface="Arial" charset="0"/>
                <a:ea typeface="ＭＳ Ｐゴシック" charset="0"/>
              </a:rPr>
              <a:t>وثيقة البداية</a:t>
            </a:r>
            <a:endParaRPr kumimoji="0" lang="en-US" sz="3600" b="1" i="1" u="none" strike="noStrike" kern="1200" cap="none" spc="0" normalizeH="0" baseline="0" noProof="0" dirty="0">
              <a:ln>
                <a:noFill/>
              </a:ln>
              <a:solidFill>
                <a:srgbClr val="FEF800"/>
              </a:solidFill>
              <a:effectLst/>
              <a:uLnTx/>
              <a:uFillTx/>
              <a:latin typeface="Arial" charset="0"/>
              <a:ea typeface="ＭＳ Ｐゴシック" charset="0"/>
            </a:endParaRPr>
          </a:p>
        </p:txBody>
      </p:sp>
      <p:sp>
        <p:nvSpPr>
          <p:cNvPr id="2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E81034"/>
                </a:solidFill>
                <a:effectLst/>
                <a:uLnTx/>
                <a:uFillTx/>
                <a:latin typeface="Helvetica BlackOblique" charset="0"/>
                <a:ea typeface="ＭＳ Ｐゴシック" charset="0"/>
              </a:rPr>
              <a:t>الأناجيل</a:t>
            </a:r>
            <a:endParaRPr kumimoji="0" lang="en-US" sz="1800" b="1" i="0" u="none" strike="noStrike" kern="1200" cap="none" spc="0" normalizeH="0" baseline="0" noProof="0" dirty="0">
              <a:ln>
                <a:noFill/>
              </a:ln>
              <a:solidFill>
                <a:srgbClr val="E81034"/>
              </a:solidFill>
              <a:effectLst/>
              <a:uLnTx/>
              <a:uFillTx/>
              <a:latin typeface="Helvetica BlackOblique" charset="0"/>
              <a:ea typeface="ＭＳ Ｐゴシック" charset="0"/>
            </a:endParaRPr>
          </a:p>
        </p:txBody>
      </p:sp>
      <p:sp>
        <p:nvSpPr>
          <p:cNvPr id="144388"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charset="0"/>
                <a:ea typeface="ＭＳ Ｐゴシック"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D00224"/>
                </a:solidFill>
                <a:effectLst/>
                <a:uLnTx/>
                <a:uFillTx/>
                <a:latin typeface="Helvetica BlackOblique" charset="0"/>
                <a:ea typeface="ＭＳ Ｐゴシック" charset="0"/>
              </a:rPr>
              <a:t>الشريعة</a:t>
            </a:r>
            <a:endParaRPr kumimoji="0" lang="en-US" sz="1800" b="1" i="0" u="none" strike="noStrike" kern="1200" cap="none" spc="0" normalizeH="0" baseline="0" noProof="0" dirty="0">
              <a:ln>
                <a:noFill/>
              </a:ln>
              <a:solidFill>
                <a:srgbClr val="D00224"/>
              </a:solidFill>
              <a:effectLst/>
              <a:uLnTx/>
              <a:uFillTx/>
              <a:latin typeface="Helvetica BlackOblique" charset="0"/>
              <a:ea typeface="ＭＳ Ｐゴシック" charset="0"/>
            </a:endParaRP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أعمال</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التاريخ</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44449" name="Text Box 65"/>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4450" name="Text Box 66"/>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4451" name="Rectangle 67"/>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10</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4</a:t>
            </a:r>
          </a:p>
        </p:txBody>
      </p:sp>
      <p:grpSp>
        <p:nvGrpSpPr>
          <p:cNvPr id="3" name="Group 73"/>
          <p:cNvGrpSpPr>
            <a:grpSpLocks/>
          </p:cNvGrpSpPr>
          <p:nvPr/>
        </p:nvGrpSpPr>
        <p:grpSpPr bwMode="auto">
          <a:xfrm>
            <a:off x="642910" y="2428868"/>
            <a:ext cx="8157131" cy="584200"/>
            <a:chOff x="746" y="1825"/>
            <a:chExt cx="4566" cy="368"/>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mic Sans MS" charset="0"/>
                  <a:ea typeface="ＭＳ Ｐゴシック" charset="0"/>
                </a:rPr>
                <a:t> </a:t>
              </a:r>
            </a:p>
          </p:txBody>
        </p:sp>
        <p:sp>
          <p:nvSpPr>
            <p:cNvPr id="23583" name="Text Box 71"/>
            <p:cNvSpPr txBox="1">
              <a:spLocks noChangeArrowheads="1"/>
            </p:cNvSpPr>
            <p:nvPr/>
          </p:nvSpPr>
          <p:spPr bwMode="auto">
            <a:xfrm>
              <a:off x="746" y="1825"/>
              <a:ext cx="456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EF800"/>
                  </a:solidFill>
                  <a:effectLst/>
                  <a:uLnTx/>
                  <a:uFillTx/>
                  <a:latin typeface="Comic Sans MS" charset="0"/>
                  <a:ea typeface="ＭＳ Ｐゴシック" charset="0"/>
                </a:rPr>
                <a:t>ماذا يتبع ؟ متن الكتابة</a:t>
              </a:r>
              <a:endParaRPr kumimoji="0" lang="en-US" sz="3200" b="1" i="0" u="none" strike="noStrike" kern="1200" cap="none" spc="0" normalizeH="0" baseline="0" noProof="0" dirty="0">
                <a:ln>
                  <a:noFill/>
                </a:ln>
                <a:solidFill>
                  <a:srgbClr val="FEF800"/>
                </a:solidFill>
                <a:effectLst/>
                <a:uLnTx/>
                <a:uFillTx/>
                <a:latin typeface="Comic Sans MS" charset="0"/>
                <a:ea typeface="ＭＳ Ｐゴシック" charset="0"/>
              </a:endParaRP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6"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618FFD"/>
                </a:solidFill>
                <a:effectLst/>
                <a:uLnTx/>
                <a:uFillTx/>
                <a:latin typeface="Helvetica BlackOblique" charset="0"/>
                <a:ea typeface="ＭＳ Ｐゴシック" charset="0"/>
              </a:rPr>
              <a:t>الأناجيل</a:t>
            </a:r>
            <a:endParaRPr kumimoji="0" lang="en-US" sz="1800" b="1" i="0" u="none" strike="noStrike" kern="1200" cap="none" spc="0" normalizeH="0" baseline="0" noProof="0" dirty="0">
              <a:ln>
                <a:noFill/>
              </a:ln>
              <a:solidFill>
                <a:srgbClr val="618FFD"/>
              </a:solidFill>
              <a:effectLst/>
              <a:uLnTx/>
              <a:uFillTx/>
              <a:latin typeface="Helvetica BlackOblique" charset="0"/>
              <a:ea typeface="ＭＳ Ｐゴシック" charset="0"/>
            </a:endParaRPr>
          </a:p>
        </p:txBody>
      </p:sp>
      <p:sp>
        <p:nvSpPr>
          <p:cNvPr id="14541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الشعر</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الرسائل</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618FFD"/>
                </a:solidFill>
                <a:effectLst/>
                <a:uLnTx/>
                <a:uFillTx/>
                <a:latin typeface="Helvetica BlackOblique" charset="0"/>
                <a:ea typeface="ＭＳ Ｐゴシック" charset="0"/>
              </a:rPr>
              <a:t>أعمال</a:t>
            </a:r>
            <a:endParaRPr kumimoji="0" lang="en-US" sz="1800" b="1" i="0" u="none" strike="noStrike" kern="1200" cap="none" spc="0" normalizeH="0" baseline="0" noProof="0" dirty="0">
              <a:ln>
                <a:noFill/>
              </a:ln>
              <a:solidFill>
                <a:srgbClr val="618FFD"/>
              </a:solidFill>
              <a:effectLst/>
              <a:uLnTx/>
              <a:uFillTx/>
              <a:latin typeface="Helvetica BlackOblique" charset="0"/>
              <a:ea typeface="ＭＳ Ｐゴシック" charset="0"/>
            </a:endParaRP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1EFDEA"/>
                </a:solidFill>
                <a:effectLst/>
                <a:uLnTx/>
                <a:uFillTx/>
                <a:latin typeface="Helvetica BlackOblique" charset="0"/>
                <a:ea typeface="ＭＳ Ｐゴシック" charset="0"/>
              </a:rPr>
              <a:t>التاريخ</a:t>
            </a:r>
            <a:endParaRPr kumimoji="0" lang="en-US" sz="1800" b="1" i="0" u="none" strike="noStrike" kern="1200" cap="none" spc="0" normalizeH="0" baseline="0" noProof="0" dirty="0">
              <a:ln>
                <a:noFill/>
              </a:ln>
              <a:solidFill>
                <a:srgbClr val="1EFDEA"/>
              </a:solidFill>
              <a:effectLst/>
              <a:uLnTx/>
              <a:uFillTx/>
              <a:latin typeface="Helvetica BlackOblique" charset="0"/>
              <a:ea typeface="ＭＳ Ｐゴシック" charset="0"/>
            </a:endParaRP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1EFDEA"/>
                </a:solidFill>
                <a:effectLst/>
                <a:uLnTx/>
                <a:uFillTx/>
                <a:latin typeface="Helvetica BlackOblique" charset="0"/>
                <a:ea typeface="ＭＳ Ｐゴシック" charset="0"/>
              </a:rPr>
              <a:t>الشريعة</a:t>
            </a:r>
            <a:endParaRPr kumimoji="0" lang="en-US" sz="1800" b="1" i="0" u="none" strike="noStrike" kern="1200" cap="none" spc="0" normalizeH="0" baseline="0" noProof="0" dirty="0">
              <a:ln>
                <a:noFill/>
              </a:ln>
              <a:solidFill>
                <a:srgbClr val="1EFDEA"/>
              </a:solidFill>
              <a:effectLst/>
              <a:uLnTx/>
              <a:uFillTx/>
              <a:latin typeface="Helvetica BlackOblique" charset="0"/>
              <a:ea typeface="ＭＳ Ｐゴシック" charset="0"/>
            </a:endParaRP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45489" name="Text Box 8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5490" name="Text Box 8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5491" name="Rectangle 83"/>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11</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4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الأنبياء</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Helvetica BlackOblique" charset="0"/>
                <a:ea typeface="ＭＳ Ｐゴシック" charset="0"/>
              </a:rPr>
              <a:t>رؤيا</a:t>
            </a:r>
            <a:endParaRPr kumimoji="0" lang="en-US" sz="16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D00224"/>
                </a:solidFill>
                <a:effectLst/>
                <a:uLnTx/>
                <a:uFillTx/>
                <a:latin typeface="Helvetica BlackOblique" charset="0"/>
                <a:ea typeface="ＭＳ Ｐゴシック" charset="0"/>
              </a:rPr>
              <a:t>الشعر</a:t>
            </a:r>
            <a:endParaRPr kumimoji="0" lang="en-US" sz="1800" b="1" i="0" u="none" strike="noStrike" kern="1200" cap="none" spc="0" normalizeH="0" baseline="0" noProof="0" dirty="0">
              <a:ln>
                <a:noFill/>
              </a:ln>
              <a:solidFill>
                <a:srgbClr val="D00224"/>
              </a:solidFill>
              <a:effectLst/>
              <a:uLnTx/>
              <a:uFillTx/>
              <a:latin typeface="Helvetica BlackOblique" charset="0"/>
              <a:ea typeface="ＭＳ Ｐゴシック" charset="0"/>
            </a:endParaRP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D00224"/>
                </a:solidFill>
                <a:effectLst/>
                <a:uLnTx/>
                <a:uFillTx/>
                <a:latin typeface="Helvetica BlackOblique" charset="0"/>
                <a:ea typeface="ＭＳ Ｐゴシック" charset="0"/>
              </a:rPr>
              <a:t>الرسائل</a:t>
            </a:r>
            <a:endParaRPr kumimoji="0" lang="en-US" sz="1800" b="1" i="0" u="none" strike="noStrike" kern="1200" cap="none" spc="0" normalizeH="0" baseline="0" noProof="0" dirty="0">
              <a:ln>
                <a:noFill/>
              </a:ln>
              <a:solidFill>
                <a:srgbClr val="D00224"/>
              </a:solidFill>
              <a:effectLst/>
              <a:uLnTx/>
              <a:uFillTx/>
              <a:latin typeface="Helvetica BlackOblique" charset="0"/>
              <a:ea typeface="ＭＳ Ｐゴシック" charset="0"/>
            </a:endParaRP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D00224"/>
                </a:solidFill>
                <a:effectLst/>
                <a:uLnTx/>
                <a:uFillTx/>
                <a:latin typeface="Helvetica BlackOblique" charset="0"/>
                <a:ea typeface="ＭＳ Ｐゴシック" charset="0"/>
              </a:rPr>
              <a:t>أعمال</a:t>
            </a:r>
            <a:endParaRPr kumimoji="0" lang="en-US" sz="1800" b="1" i="0" u="none" strike="noStrike" kern="1200" cap="none" spc="0" normalizeH="0" baseline="0" noProof="0" dirty="0">
              <a:ln>
                <a:noFill/>
              </a:ln>
              <a:solidFill>
                <a:srgbClr val="D00224"/>
              </a:solidFill>
              <a:effectLst/>
              <a:uLnTx/>
              <a:uFillTx/>
              <a:latin typeface="Helvetica BlackOblique" charset="0"/>
              <a:ea typeface="ＭＳ Ｐゴシック" charset="0"/>
            </a:endParaRP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D00224"/>
                </a:solidFill>
                <a:effectLst/>
                <a:uLnTx/>
                <a:uFillTx/>
                <a:latin typeface="Helvetica BlackOblique" charset="0"/>
                <a:ea typeface="ＭＳ Ｐゴシック" charset="0"/>
              </a:rPr>
              <a:t>التاريخ</a:t>
            </a:r>
            <a:endParaRPr kumimoji="0" lang="en-US" sz="1800" b="1" i="0" u="none" strike="noStrike" kern="1200" cap="none" spc="0" normalizeH="0" baseline="0" noProof="0" dirty="0">
              <a:ln>
                <a:noFill/>
              </a:ln>
              <a:solidFill>
                <a:srgbClr val="D00224"/>
              </a:solidFill>
              <a:effectLst/>
              <a:uLnTx/>
              <a:uFillTx/>
              <a:latin typeface="Helvetica BlackOblique" charset="0"/>
              <a:ea typeface="ＭＳ Ｐゴシック" charset="0"/>
            </a:endParaRP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D00224"/>
                </a:solidFill>
                <a:effectLst/>
                <a:uLnTx/>
                <a:uFillTx/>
                <a:latin typeface="Helvetica BlackOblique" charset="0"/>
                <a:ea typeface="ＭＳ Ｐゴシック" charset="0"/>
              </a:rPr>
              <a:t>الشريعة</a:t>
            </a:r>
            <a:endParaRPr kumimoji="0" lang="en-US" sz="1800" b="1" i="0" u="none" strike="noStrike" kern="1200" cap="none" spc="0" normalizeH="0" baseline="0" noProof="0" dirty="0">
              <a:ln>
                <a:noFill/>
              </a:ln>
              <a:solidFill>
                <a:srgbClr val="D00224"/>
              </a:solidFill>
              <a:effectLst/>
              <a:uLnTx/>
              <a:uFillTx/>
              <a:latin typeface="Helvetica BlackOblique" charset="0"/>
              <a:ea typeface="ＭＳ Ｐゴシック" charset="0"/>
            </a:endParaRP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46580" name="Text Box 14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6581" name="Text Box 14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46582" name="Rectangle 150"/>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12</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E81034"/>
                </a:solidFill>
                <a:effectLst/>
                <a:uLnTx/>
                <a:uFillTx/>
                <a:latin typeface="Helvetica BlackOblique" charset="0"/>
                <a:ea typeface="ＭＳ Ｐゴシック" charset="0"/>
              </a:rPr>
              <a:t>الأناجيل</a:t>
            </a:r>
            <a:endParaRPr kumimoji="0" lang="en-US" sz="1800" b="1" i="0" u="none" strike="noStrike" kern="1200" cap="none" spc="0" normalizeH="0" baseline="0" noProof="0" dirty="0">
              <a:ln>
                <a:noFill/>
              </a:ln>
              <a:solidFill>
                <a:srgbClr val="E81034"/>
              </a:solidFill>
              <a:effectLst/>
              <a:uLnTx/>
              <a:uFillTx/>
              <a:latin typeface="Helvetica BlackOblique" charset="0"/>
              <a:ea typeface="ＭＳ Ｐゴシック" charset="0"/>
            </a:endParaRP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grpSp>
      <p:sp>
        <p:nvSpPr>
          <p:cNvPr id="3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1</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2</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3</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4</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5</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6</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7</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Times" charset="0"/>
                <a:ea typeface="ＭＳ Ｐゴシック" charset="0"/>
              </a:rPr>
              <a:t>8</a:t>
            </a:r>
            <a:endParaRPr kumimoji="0" lang="en-US" sz="2800" b="1" i="0" u="none" strike="noStrike" kern="1200" cap="none" spc="0" normalizeH="0" baseline="0" noProof="0" dirty="0">
              <a:ln>
                <a:noFill/>
              </a:ln>
              <a:solidFill>
                <a:srgbClr val="FFFF00"/>
              </a:solidFill>
              <a:effectLst/>
              <a:uLnTx/>
              <a:uFillTx/>
              <a:latin typeface="Times" charset="0"/>
              <a:ea typeface="ＭＳ Ｐゴシック" charset="0"/>
            </a:endParaRP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الأنبياء</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Helvetica BlackOblique" charset="0"/>
                  <a:ea typeface="ＭＳ Ｐゴシック" charset="0"/>
                </a:rPr>
                <a:t>رؤيا</a:t>
              </a:r>
              <a:endParaRPr kumimoji="0" lang="en-US" sz="16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الشعر</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الرسائل</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أعمال</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التاريخ</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الشريعة</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Helvetica BlackOblique" charset="0"/>
                  <a:ea typeface="ＭＳ Ｐゴシック" charset="0"/>
                </a:rPr>
                <a:t>الأناجيل</a:t>
              </a:r>
              <a:endParaRPr kumimoji="0" lang="en-US" sz="18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50600" name="Text Box 7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الأقدم</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50601" name="Text Box 7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القصة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Helvetica" charset="0"/>
                <a:ea typeface="ＭＳ Ｐゴシック" charset="0"/>
              </a:rPr>
              <a:t>الأحدث</a:t>
            </a:r>
            <a:endParaRPr kumimoji="0" lang="en-US" sz="32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
        <p:nvSpPr>
          <p:cNvPr id="150602" name="Rectangle 74"/>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13</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4</a:t>
            </a:r>
            <a:endParaRPr kumimoji="0" lang="en-US" sz="1600" b="1"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0"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ar-JO" b="1" dirty="0">
                <a:solidFill>
                  <a:schemeClr val="accent6">
                    <a:lumMod val="75000"/>
                  </a:schemeClr>
                </a:solidFill>
              </a:rPr>
              <a:t>توازي هيكل العهد القديم و العهد الجديد</a:t>
            </a:r>
            <a:endParaRPr lang="en-US" b="1" dirty="0">
              <a:solidFill>
                <a:schemeClr val="accent6">
                  <a:lumMod val="75000"/>
                </a:schemeClr>
              </a:solidFill>
            </a:endParaRPr>
          </a:p>
        </p:txBody>
      </p:sp>
      <p:sp>
        <p:nvSpPr>
          <p:cNvPr id="4" name="Text Box 2"/>
          <p:cNvSpPr txBox="1">
            <a:spLocks noChangeArrowheads="1"/>
          </p:cNvSpPr>
          <p:nvPr/>
        </p:nvSpPr>
        <p:spPr bwMode="auto">
          <a:xfrm>
            <a:off x="1588" y="3348038"/>
            <a:ext cx="754062" cy="1077218"/>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 ق</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الأساس</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الماضي</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الحاضر</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المستقبل</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ext Box 2"/>
          <p:cNvSpPr txBox="1">
            <a:spLocks noChangeArrowheads="1"/>
          </p:cNvSpPr>
          <p:nvPr/>
        </p:nvSpPr>
        <p:spPr bwMode="auto">
          <a:xfrm>
            <a:off x="755650" y="3357563"/>
            <a:ext cx="107753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التوراة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 name="Text Box 2"/>
          <p:cNvSpPr txBox="1">
            <a:spLocks noChangeArrowheads="1"/>
          </p:cNvSpPr>
          <p:nvPr/>
        </p:nvSpPr>
        <p:spPr bwMode="auto">
          <a:xfrm>
            <a:off x="3203575" y="3357563"/>
            <a:ext cx="109837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التاريخ</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1" name="Text Box 2"/>
          <p:cNvSpPr txBox="1">
            <a:spLocks noChangeArrowheads="1"/>
          </p:cNvSpPr>
          <p:nvPr/>
        </p:nvSpPr>
        <p:spPr bwMode="auto">
          <a:xfrm>
            <a:off x="5076825" y="3357563"/>
            <a:ext cx="107273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الحكمة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2" name="Text Box 2"/>
          <p:cNvSpPr txBox="1">
            <a:spLocks noChangeArrowheads="1"/>
          </p:cNvSpPr>
          <p:nvPr/>
        </p:nvSpPr>
        <p:spPr bwMode="auto">
          <a:xfrm>
            <a:off x="6919913" y="3357563"/>
            <a:ext cx="92204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النبوة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3" name="Text Box 2"/>
          <p:cNvSpPr txBox="1">
            <a:spLocks noChangeArrowheads="1"/>
          </p:cNvSpPr>
          <p:nvPr/>
        </p:nvSpPr>
        <p:spPr bwMode="auto">
          <a:xfrm>
            <a:off x="1588" y="4581525"/>
            <a:ext cx="731837" cy="1077218"/>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 ج</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4" name="Text Box 2"/>
          <p:cNvSpPr txBox="1">
            <a:spLocks noChangeArrowheads="1"/>
          </p:cNvSpPr>
          <p:nvPr/>
        </p:nvSpPr>
        <p:spPr bwMode="auto">
          <a:xfrm>
            <a:off x="755650"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الأناجيل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5" name="Text Box 2"/>
          <p:cNvSpPr txBox="1">
            <a:spLocks noChangeArrowheads="1"/>
          </p:cNvSpPr>
          <p:nvPr/>
        </p:nvSpPr>
        <p:spPr bwMode="auto">
          <a:xfrm>
            <a:off x="3203575" y="4581525"/>
            <a:ext cx="94929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6" name="Text Box 2"/>
          <p:cNvSpPr txBox="1">
            <a:spLocks noChangeArrowheads="1"/>
          </p:cNvSpPr>
          <p:nvPr/>
        </p:nvSpPr>
        <p:spPr bwMode="auto">
          <a:xfrm>
            <a:off x="507682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الرسائل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7" name="Text Box 2"/>
          <p:cNvSpPr txBox="1">
            <a:spLocks noChangeArrowheads="1"/>
          </p:cNvSpPr>
          <p:nvPr/>
        </p:nvSpPr>
        <p:spPr bwMode="auto">
          <a:xfrm>
            <a:off x="6919913" y="4581525"/>
            <a:ext cx="75693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رؤيا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grpSp>
      <p:sp>
        <p:nvSpPr>
          <p:cNvPr id="112641" name="Rectangle 20"/>
          <p:cNvSpPr>
            <a:spLocks noGrp="1" noChangeArrowheads="1"/>
          </p:cNvSpPr>
          <p:nvPr>
            <p:ph type="title"/>
          </p:nvPr>
        </p:nvSpPr>
        <p:spPr>
          <a:xfrm>
            <a:off x="683568" y="-37545"/>
            <a:ext cx="7941319" cy="584776"/>
          </a:xfrm>
        </p:spPr>
        <p:txBody>
          <a:bodyPr/>
          <a:lstStyle/>
          <a:p>
            <a:pPr algn="ctr" eaLnBrk="1" hangingPunct="1"/>
            <a:r>
              <a:rPr lang="ar-JO" sz="3200" b="1" dirty="0">
                <a:latin typeface="Arial"/>
                <a:cs typeface="Arial"/>
              </a:rPr>
              <a:t>غرض الأسفار النبوية</a:t>
            </a:r>
            <a:endParaRPr lang="en-US" sz="3200" b="1" dirty="0">
              <a:latin typeface="Arial"/>
              <a:cs typeface="Arial"/>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8" name="Text Box 14"/>
          <p:cNvSpPr txBox="1">
            <a:spLocks noChangeArrowheads="1"/>
          </p:cNvSpPr>
          <p:nvPr/>
        </p:nvSpPr>
        <p:spPr bwMode="auto">
          <a:xfrm>
            <a:off x="71438" y="5695636"/>
            <a:ext cx="19447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Comic Sans MS" charset="0"/>
                <a:ea typeface="ＭＳ Ｐゴシック" charset="0"/>
              </a:rPr>
              <a:t>تثنية 28, لاويين 26</a:t>
            </a:r>
            <a:endPar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endParaRPr>
          </a:p>
        </p:txBody>
      </p:sp>
      <p:sp>
        <p:nvSpPr>
          <p:cNvPr id="36879" name="Text Box 15"/>
          <p:cNvSpPr txBox="1">
            <a:spLocks noChangeArrowheads="1"/>
          </p:cNvSpPr>
          <p:nvPr/>
        </p:nvSpPr>
        <p:spPr bwMode="auto">
          <a:xfrm>
            <a:off x="71438" y="6018056"/>
            <a:ext cx="8098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Comic Sans MS" charset="0"/>
                <a:ea typeface="ＭＳ Ｐゴシック" charset="0"/>
              </a:rPr>
              <a:t>مشروط</a:t>
            </a:r>
            <a:endPar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endParaRPr>
          </a:p>
        </p:txBody>
      </p:sp>
      <p:sp>
        <p:nvSpPr>
          <p:cNvPr id="36880" name="Text Box 16"/>
          <p:cNvSpPr txBox="1">
            <a:spLocks noChangeArrowheads="1"/>
          </p:cNvSpPr>
          <p:nvPr/>
        </p:nvSpPr>
        <p:spPr bwMode="auto">
          <a:xfrm>
            <a:off x="71438" y="6340475"/>
            <a:ext cx="7072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Comic Sans MS" charset="0"/>
                <a:ea typeface="ＭＳ Ｐゴシック" charset="0"/>
              </a:rPr>
              <a:t>دينونة</a:t>
            </a:r>
            <a:endPar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endParaRPr>
          </a:p>
        </p:txBody>
      </p:sp>
      <p:sp>
        <p:nvSpPr>
          <p:cNvPr id="36883" name="Text Box 19"/>
          <p:cNvSpPr txBox="1">
            <a:spLocks noChangeArrowheads="1"/>
          </p:cNvSpPr>
          <p:nvPr/>
        </p:nvSpPr>
        <p:spPr bwMode="auto">
          <a:xfrm>
            <a:off x="71438" y="5373216"/>
            <a:ext cx="144943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Comic Sans MS" charset="0"/>
                <a:ea typeface="ＭＳ Ｐゴシック" charset="0"/>
              </a:rPr>
              <a:t>العهد الموسوي</a:t>
            </a:r>
            <a:endPar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endParaRP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a:ea typeface="ＭＳ Ｐゴシック" charset="0"/>
                <a:cs typeface="Arial"/>
              </a:rPr>
              <a:t>الأسفار التاريخية</a:t>
            </a:r>
            <a:br>
              <a:rPr kumimoji="0" lang="zh-CN" altLang="en-US" sz="1600" b="0" i="0" u="none" strike="noStrike" kern="1200" cap="none" spc="0" normalizeH="0" baseline="0" noProof="0" dirty="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a:t>
            </a:r>
            <a:r>
              <a:rPr kumimoji="0" lang="ar-JO"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يشوع-أستير</a:t>
            </a:r>
            <a:r>
              <a:rPr kumimoji="0" lang="en-US"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a:ea typeface="ＭＳ Ｐゴシック" charset="0"/>
                <a:cs typeface="Arial"/>
              </a:rPr>
              <a:t>مستقبلي الرسالة النبوية</a:t>
            </a:r>
            <a:endParaRPr kumimoji="0" lang="zh-CN" altLang="en-US" sz="16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1" u="none" strike="noStrike" kern="1200" cap="none" spc="0" normalizeH="0" baseline="0" noProof="0" dirty="0">
                <a:ln>
                  <a:noFill/>
                </a:ln>
                <a:solidFill>
                  <a:srgbClr val="000000"/>
                </a:solidFill>
                <a:effectLst/>
                <a:uLnTx/>
                <a:uFillTx/>
                <a:latin typeface="Arial"/>
                <a:ea typeface="ＭＳ Ｐゴシック" charset="0"/>
                <a:cs typeface="Arial"/>
              </a:rPr>
              <a:t>شعب العهد</a:t>
            </a:r>
            <a:endParaRPr kumimoji="0" lang="zh-CN" altLang="en-US" sz="1600" b="0" i="1"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1" name="Text Box 20"/>
          <p:cNvSpPr txBox="1">
            <a:spLocks noChangeArrowheads="1"/>
          </p:cNvSpPr>
          <p:nvPr/>
        </p:nvSpPr>
        <p:spPr bwMode="auto">
          <a:xfrm>
            <a:off x="234255" y="3645024"/>
            <a:ext cx="2058988" cy="292388"/>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a:ea typeface="ＭＳ Ｐゴシック" charset="0"/>
                <a:cs typeface="Arial"/>
              </a:rPr>
              <a:t>شعب غير مخلص للعهد</a:t>
            </a:r>
            <a:endParaRPr kumimoji="0" lang="en-US" altLang="zh-CN" sz="13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a:ea typeface="ＭＳ Ｐゴシック" charset="0"/>
                <a:cs typeface="Arial"/>
              </a:rPr>
              <a:t>الأسفار الشعرية</a:t>
            </a:r>
            <a:br>
              <a:rPr kumimoji="0" lang="zh-CN" altLang="en-US" sz="1600" b="0" i="0" u="none" strike="noStrike" kern="1200" cap="none" spc="0" normalizeH="0" baseline="0" noProof="0" dirty="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a:t>
            </a:r>
            <a:r>
              <a:rPr kumimoji="0" lang="ar-JO"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أيوب-نشيد الأنشاد</a:t>
            </a:r>
            <a:r>
              <a:rPr kumimoji="0" lang="en-US"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a:t>
            </a:r>
            <a:r>
              <a:rPr kumimoji="0" lang="en-US" altLang="zh-CN" sz="1600" b="0" i="0" u="none" strike="noStrike" kern="1200" cap="none" spc="0" normalizeH="0" baseline="0" noProof="0" dirty="0">
                <a:ln>
                  <a:noFill/>
                </a:ln>
                <a:solidFill>
                  <a:srgbClr val="000000"/>
                </a:solidFill>
                <a:effectLst/>
                <a:uLnTx/>
                <a:uFillTx/>
                <a:latin typeface="Arial"/>
                <a:ea typeface="ＭＳ Ｐゴシック" charset="0"/>
                <a:cs typeface="Arial"/>
              </a:rPr>
              <a:t>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a:ea typeface="ＭＳ Ｐゴシック" charset="0"/>
                <a:cs typeface="Arial"/>
              </a:rPr>
              <a:t>هدف الرسالة النبوية</a:t>
            </a:r>
            <a:endParaRPr kumimoji="0" lang="zh-CN" altLang="en-US" sz="16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1" u="none" strike="noStrike" kern="1200" cap="none" spc="0" normalizeH="0" baseline="0" noProof="0" dirty="0">
                <a:ln>
                  <a:noFill/>
                </a:ln>
                <a:solidFill>
                  <a:srgbClr val="000000"/>
                </a:solidFill>
                <a:effectLst/>
                <a:uLnTx/>
                <a:uFillTx/>
                <a:latin typeface="Arial"/>
                <a:ea typeface="ＭＳ Ｐゴシック" charset="0"/>
                <a:cs typeface="Arial"/>
              </a:rPr>
              <a:t>سلوك العهد</a:t>
            </a:r>
            <a:endParaRPr kumimoji="0" lang="zh-CN" altLang="en-US" sz="1600" b="0" i="1"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1" i="0" u="none" strike="noStrike" kern="1200" cap="none" spc="0" normalizeH="0" baseline="0" noProof="0" dirty="0">
                <a:ln>
                  <a:noFill/>
                </a:ln>
                <a:solidFill>
                  <a:srgbClr val="DF2803"/>
                </a:solidFill>
                <a:effectLst/>
                <a:uLnTx/>
                <a:uFillTx/>
                <a:latin typeface="Arial"/>
                <a:ea typeface="ＭＳ Ｐゴシック" charset="0"/>
                <a:cs typeface="Arial"/>
              </a:rPr>
              <a:t>الأسفار النبوية</a:t>
            </a:r>
            <a:br>
              <a:rPr kumimoji="0" lang="zh-CN" altLang="en-US" sz="1600" b="1" i="0" u="none" strike="noStrike" kern="1200" cap="none" spc="0" normalizeH="0" baseline="0" noProof="0" dirty="0">
                <a:ln>
                  <a:noFill/>
                </a:ln>
                <a:solidFill>
                  <a:srgbClr val="DF2803"/>
                </a:solidFill>
                <a:effectLst/>
                <a:uLnTx/>
                <a:uFillTx/>
                <a:latin typeface="Arial"/>
                <a:ea typeface="ＭＳ Ｐゴシック" charset="0"/>
                <a:cs typeface="Arial"/>
              </a:rPr>
            </a:br>
            <a:r>
              <a:rPr kumimoji="0" lang="en-US" altLang="zh-CN" sz="1600" b="0" i="0" u="none" strike="noStrike" kern="1200" cap="none" spc="0" normalizeH="0" baseline="0" noProof="0" dirty="0">
                <a:ln>
                  <a:noFill/>
                </a:ln>
                <a:solidFill>
                  <a:srgbClr val="DF2803"/>
                </a:solidFill>
                <a:effectLst/>
                <a:uLnTx/>
                <a:uFillTx/>
                <a:latin typeface="Arial"/>
                <a:ea typeface="ＭＳ Ｐゴシック" charset="0"/>
                <a:cs typeface="Arial"/>
              </a:rPr>
              <a:t>(</a:t>
            </a:r>
            <a:r>
              <a:rPr kumimoji="0" lang="ar-JO" altLang="zh-CN" sz="1600" b="0" i="0" u="none" strike="noStrike" kern="1200" cap="none" spc="0" normalizeH="0" baseline="0" noProof="0" dirty="0">
                <a:ln>
                  <a:noFill/>
                </a:ln>
                <a:solidFill>
                  <a:srgbClr val="DF2803"/>
                </a:solidFill>
                <a:effectLst/>
                <a:uLnTx/>
                <a:uFillTx/>
                <a:latin typeface="Arial"/>
                <a:ea typeface="ＭＳ Ｐゴシック" charset="0"/>
                <a:cs typeface="Arial"/>
              </a:rPr>
              <a:t>أشعياء-ملاخي</a:t>
            </a:r>
            <a:r>
              <a:rPr kumimoji="0" lang="en-US" altLang="zh-CN" sz="1600" b="0" i="0" u="none" strike="noStrike" kern="1200" cap="none" spc="0" normalizeH="0" baseline="0" noProof="0" dirty="0">
                <a:ln>
                  <a:noFill/>
                </a:ln>
                <a:solidFill>
                  <a:srgbClr val="DF2803"/>
                </a:solidFill>
                <a:effectLst/>
                <a:uLnTx/>
                <a:uFillTx/>
                <a:latin typeface="Arial"/>
                <a:ea typeface="ＭＳ Ｐゴシック" charset="0"/>
                <a:cs typeface="Arial"/>
              </a:rPr>
              <a:t>)</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1" u="none" strike="noStrike" kern="1200" cap="none" spc="0" normalizeH="0" baseline="0" noProof="0" dirty="0">
                <a:ln>
                  <a:noFill/>
                </a:ln>
                <a:solidFill>
                  <a:srgbClr val="000000"/>
                </a:solidFill>
                <a:effectLst/>
                <a:uLnTx/>
                <a:uFillTx/>
                <a:latin typeface="Arial"/>
                <a:ea typeface="ＭＳ Ｐゴシック" charset="0"/>
                <a:cs typeface="Arial"/>
              </a:rPr>
              <a:t>وعاظ العهد</a:t>
            </a:r>
            <a:endParaRPr kumimoji="0" lang="zh-CN" altLang="en-US" sz="1600" b="0" i="1"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a:ea typeface="ＭＳ Ｐゴシック" charset="0"/>
                <a:cs typeface="Arial"/>
              </a:rPr>
              <a:t>التوراة</a:t>
            </a:r>
            <a:br>
              <a:rPr kumimoji="0" lang="zh-CN" altLang="en-US" sz="1600" b="0" i="0" u="none" strike="noStrike" kern="1200" cap="none" spc="0" normalizeH="0" baseline="0" noProof="0" dirty="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a:t>
            </a:r>
            <a:r>
              <a:rPr kumimoji="0" lang="ar-JO"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تكوين-تثنية</a:t>
            </a:r>
            <a:r>
              <a:rPr kumimoji="0" lang="en-US" altLang="zh-CN" sz="1600" b="0" i="0" u="none" strike="noStrike" kern="1200" cap="none" spc="0" normalizeH="0" baseline="0" noProof="0" dirty="0">
                <a:ln>
                  <a:noFill/>
                </a:ln>
                <a:solidFill>
                  <a:srgbClr val="0060EE"/>
                </a:solidFill>
                <a:effectLst/>
                <a:uLnTx/>
                <a:uFillTx/>
                <a:latin typeface="Arial"/>
                <a:ea typeface="ＭＳ Ｐゴシック" charset="0"/>
                <a:cs typeface="Arial"/>
              </a:rPr>
              <a:t>)</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a:ea typeface="ＭＳ Ｐゴシック" charset="0"/>
                <a:cs typeface="Arial"/>
              </a:rPr>
              <a:t>أساس الرسالة النبوية</a:t>
            </a:r>
            <a:endParaRPr kumimoji="0" lang="zh-CN" altLang="en-US" sz="16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600" b="0" i="1" u="none" strike="noStrike" kern="1200" cap="none" spc="0" normalizeH="0" baseline="0" noProof="0" dirty="0">
                <a:ln>
                  <a:noFill/>
                </a:ln>
                <a:solidFill>
                  <a:srgbClr val="000000"/>
                </a:solidFill>
                <a:effectLst/>
                <a:uLnTx/>
                <a:uFillTx/>
                <a:latin typeface="Arial"/>
                <a:ea typeface="ＭＳ Ｐゴシック" charset="0"/>
                <a:cs typeface="Arial"/>
              </a:rPr>
              <a:t>علاقة العهد : إسرائيل و الله</a:t>
            </a:r>
            <a:endParaRPr kumimoji="0" lang="zh-CN" altLang="en-US" sz="1600" b="0" i="1"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5" name="Text Box 26"/>
          <p:cNvSpPr txBox="1">
            <a:spLocks noChangeArrowheads="1"/>
          </p:cNvSpPr>
          <p:nvPr/>
        </p:nvSpPr>
        <p:spPr bwMode="auto">
          <a:xfrm>
            <a:off x="2699792" y="2502743"/>
            <a:ext cx="863600" cy="523220"/>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a:ea typeface="ＭＳ Ｐゴシック" charset="0"/>
                <a:cs typeface="Arial"/>
              </a:rPr>
              <a:t>إلى من يهدفون</a:t>
            </a:r>
            <a:endParaRPr kumimoji="0" lang="zh-CN" altLang="en-US" sz="1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 name="Text Box 27"/>
          <p:cNvSpPr txBox="1">
            <a:spLocks noChangeArrowheads="1"/>
          </p:cNvSpPr>
          <p:nvPr/>
        </p:nvSpPr>
        <p:spPr bwMode="auto">
          <a:xfrm>
            <a:off x="5622454" y="2502743"/>
            <a:ext cx="893762" cy="523220"/>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a:ea typeface="ＭＳ Ｐゴシック" charset="0"/>
                <a:cs typeface="Arial"/>
              </a:rPr>
              <a:t>إلى ماذا يهدفون</a:t>
            </a:r>
            <a:endParaRPr kumimoji="0" lang="zh-CN" altLang="en-US" sz="1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7" name="Text Box 25"/>
          <p:cNvSpPr txBox="1">
            <a:spLocks noChangeArrowheads="1"/>
          </p:cNvSpPr>
          <p:nvPr/>
        </p:nvSpPr>
        <p:spPr bwMode="auto">
          <a:xfrm>
            <a:off x="6804248" y="3645024"/>
            <a:ext cx="2260600" cy="292388"/>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a:ea typeface="ＭＳ Ｐゴシック" charset="0"/>
                <a:cs typeface="Arial"/>
              </a:rPr>
              <a:t>سلوك غير متأثر بالعهد</a:t>
            </a:r>
            <a:endParaRPr kumimoji="0" lang="zh-CN" altLang="en-US" sz="13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7" name="Text Box 11"/>
          <p:cNvSpPr txBox="1">
            <a:spLocks noChangeArrowheads="1"/>
          </p:cNvSpPr>
          <p:nvPr/>
        </p:nvSpPr>
        <p:spPr bwMode="auto">
          <a:xfrm>
            <a:off x="6272344" y="5695546"/>
            <a:ext cx="29081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Comic Sans MS" charset="0"/>
                <a:ea typeface="ＭＳ Ｐゴシック" charset="0"/>
              </a:rPr>
              <a:t>تكوين 12 : 1 – 3, 15 : 18</a:t>
            </a:r>
            <a:endPar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endParaRPr>
          </a:p>
        </p:txBody>
      </p:sp>
      <p:sp>
        <p:nvSpPr>
          <p:cNvPr id="39" name="Text Box 12"/>
          <p:cNvSpPr txBox="1">
            <a:spLocks noChangeArrowheads="1"/>
          </p:cNvSpPr>
          <p:nvPr/>
        </p:nvSpPr>
        <p:spPr bwMode="auto">
          <a:xfrm>
            <a:off x="7979542" y="6002136"/>
            <a:ext cx="120097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Comic Sans MS" charset="0"/>
                <a:ea typeface="ＭＳ Ｐゴシック" charset="0"/>
              </a:rPr>
              <a:t>غير مشروط</a:t>
            </a:r>
            <a:endPar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endParaRPr>
          </a:p>
        </p:txBody>
      </p:sp>
      <p:sp>
        <p:nvSpPr>
          <p:cNvPr id="40" name="Text Box 13"/>
          <p:cNvSpPr txBox="1">
            <a:spLocks noChangeArrowheads="1"/>
          </p:cNvSpPr>
          <p:nvPr/>
        </p:nvSpPr>
        <p:spPr bwMode="auto">
          <a:xfrm>
            <a:off x="8028534" y="6308725"/>
            <a:ext cx="111546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Comic Sans MS" charset="0"/>
                <a:ea typeface="ＭＳ Ｐゴシック" charset="0"/>
              </a:rPr>
              <a:t>بركة</a:t>
            </a:r>
            <a:endPar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endParaRPr>
          </a:p>
        </p:txBody>
      </p:sp>
      <p:sp>
        <p:nvSpPr>
          <p:cNvPr id="41" name="Text Box 18"/>
          <p:cNvSpPr txBox="1">
            <a:spLocks noChangeArrowheads="1"/>
          </p:cNvSpPr>
          <p:nvPr/>
        </p:nvSpPr>
        <p:spPr bwMode="auto">
          <a:xfrm>
            <a:off x="7646118" y="5388956"/>
            <a:ext cx="15343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Comic Sans MS" charset="0"/>
                <a:ea typeface="ＭＳ Ｐゴシック" charset="0"/>
              </a:rPr>
              <a:t>العهد الإبراهيمي</a:t>
            </a:r>
            <a:endPar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endParaRPr>
          </a:p>
        </p:txBody>
      </p:sp>
      <p:sp>
        <p:nvSpPr>
          <p:cNvPr id="43" name="Text Box 17"/>
          <p:cNvSpPr txBox="1">
            <a:spLocks noChangeArrowheads="1"/>
          </p:cNvSpPr>
          <p:nvPr/>
        </p:nvSpPr>
        <p:spPr bwMode="auto">
          <a:xfrm>
            <a:off x="8458200" y="0"/>
            <a:ext cx="762000" cy="1015663"/>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50ب</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440</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3" name="Text Box 13"/>
          <p:cNvSpPr txBox="1">
            <a:spLocks noChangeArrowheads="1"/>
          </p:cNvSpPr>
          <p:nvPr/>
        </p:nvSpPr>
        <p:spPr bwMode="auto">
          <a:xfrm>
            <a:off x="6800850" y="4581525"/>
            <a:ext cx="23431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Comic Sans MS" charset="0"/>
                <a:ea typeface="ＭＳ Ｐゴシック" charset="0"/>
              </a:rPr>
              <a:t>التنبؤ</a:t>
            </a:r>
            <a:endParaRPr kumimoji="0" lang="en-US" sz="2400" b="1" i="0" u="none" strike="noStrike" kern="1200" cap="none" spc="0" normalizeH="0" baseline="0" noProof="0" dirty="0">
              <a:ln>
                <a:noFill/>
              </a:ln>
              <a:solidFill>
                <a:srgbClr val="0033CC"/>
              </a:solidFill>
              <a:effectLst/>
              <a:uLnTx/>
              <a:uFillTx/>
              <a:latin typeface="Comic Sans MS" charset="0"/>
              <a:ea typeface="ＭＳ Ｐゴシック" charset="0"/>
            </a:endParaRPr>
          </a:p>
        </p:txBody>
      </p:sp>
      <p:sp>
        <p:nvSpPr>
          <p:cNvPr id="54" name="Text Box 16"/>
          <p:cNvSpPr txBox="1">
            <a:spLocks noChangeArrowheads="1"/>
          </p:cNvSpPr>
          <p:nvPr/>
        </p:nvSpPr>
        <p:spPr bwMode="auto">
          <a:xfrm>
            <a:off x="71438" y="4581525"/>
            <a:ext cx="22145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Comic Sans MS" charset="0"/>
                <a:ea typeface="ＭＳ Ｐゴシック" charset="0"/>
              </a:rPr>
              <a:t>الإخبار</a:t>
            </a:r>
            <a:endParaRPr kumimoji="0" lang="en-US" sz="2400" b="1" i="0" u="none" strike="noStrike" kern="1200" cap="none" spc="0" normalizeH="0" baseline="0" noProof="0" dirty="0">
              <a:ln>
                <a:noFill/>
              </a:ln>
              <a:solidFill>
                <a:srgbClr val="FF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2353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ar-JO" sz="4800" b="1" dirty="0">
                <a:solidFill>
                  <a:schemeClr val="tx1"/>
                </a:solidFill>
                <a:effectLst>
                  <a:glow rad="228600">
                    <a:srgbClr val="000000"/>
                  </a:glow>
                </a:effectLst>
                <a:latin typeface="Arial" charset="0"/>
                <a:ea typeface="ＭＳ Ｐゴシック" charset="0"/>
                <a:cs typeface="ＭＳ Ｐゴシック" charset="0"/>
              </a:rPr>
              <a:t>كيف تتعرف إلى العهد القديم بشكل جيد ؟</a:t>
            </a:r>
            <a:endParaRPr lang="en-US" sz="4800" b="1" dirty="0">
              <a:solidFill>
                <a:schemeClr val="tx1"/>
              </a:solidFill>
              <a:effectLst>
                <a:glow rad="228600">
                  <a:srgbClr val="000000"/>
                </a:glow>
              </a:effectLst>
              <a:latin typeface="Arial" charset="0"/>
              <a:ea typeface="ＭＳ Ｐゴシック" charset="0"/>
              <a:cs typeface="ＭＳ Ｐゴシック" charset="0"/>
            </a:endParaRP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lgn="r">
              <a:spcBef>
                <a:spcPct val="0"/>
              </a:spcBef>
              <a:buNone/>
              <a:defRPr/>
            </a:pPr>
            <a:r>
              <a:rPr lang="ar-JO" sz="3600" b="1" dirty="0">
                <a:effectLst>
                  <a:glow rad="228600">
                    <a:srgbClr val="000000"/>
                  </a:glow>
                </a:effectLst>
                <a:latin typeface="Arial" charset="0"/>
                <a:ea typeface="ＭＳ Ｐゴシック" charset="0"/>
                <a:cs typeface="ＭＳ Ｐゴシック" charset="0"/>
              </a:rPr>
              <a:t>خذ ورقة فارغة ( أو استخدم صفحة من دفتر ملاحظاتك أو صفحة كتابة على كمبيوترك</a:t>
            </a:r>
            <a:endParaRPr lang="en-US" sz="3600" b="1" dirty="0">
              <a:effectLst>
                <a:glow rad="228600">
                  <a:srgbClr val="000000"/>
                </a:glow>
              </a:effectLst>
              <a:latin typeface="Arial" charset="0"/>
              <a:ea typeface="ＭＳ Ｐゴシック" charset="0"/>
              <a:cs typeface="ＭＳ Ｐゴシック" charset="0"/>
            </a:endParaRPr>
          </a:p>
          <a:p>
            <a:pPr marL="628650" indent="-628650" algn="r">
              <a:spcBef>
                <a:spcPct val="0"/>
              </a:spcBef>
              <a:defRPr/>
            </a:pPr>
            <a:r>
              <a:rPr lang="ar-JO" sz="3600" b="1" dirty="0">
                <a:effectLst>
                  <a:glow rad="228600">
                    <a:srgbClr val="000000"/>
                  </a:glow>
                </a:effectLst>
                <a:latin typeface="Arial" charset="0"/>
                <a:ea typeface="ＭＳ Ｐゴシック" charset="0"/>
                <a:cs typeface="ＭＳ Ｐゴシック" charset="0"/>
              </a:rPr>
              <a:t>أكتب أسفار العهد القديم بالترتيب</a:t>
            </a:r>
            <a:endParaRPr lang="en-US" sz="3600" b="1" dirty="0">
              <a:effectLst>
                <a:glow rad="228600">
                  <a:srgbClr val="000000"/>
                </a:glo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تكوين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خروج</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لاويين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عدد</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تثنية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يشوع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قضاة</a:t>
                      </a:r>
                      <a:r>
                        <a:rPr kumimoji="0" lang="en-US" sz="1400" b="1" u="none" strike="noStrike" cap="none" normalizeH="0" baseline="0" dirty="0">
                          <a:ln>
                            <a:noFill/>
                          </a:ln>
                          <a:effectLst/>
                          <a:latin typeface="Arial"/>
                          <a:cs typeface="Arial"/>
                        </a:rPr>
                        <a:t>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راعوث</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1 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 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 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 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 أخبار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 أخبار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عزرا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نحميا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أستير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أشعياء</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مراثي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حزقيال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دانيال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هوشع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عاموس</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عوبديا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يونان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ميخا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ناحوم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حبقوق</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صفنيا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حجي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زكريا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ملاخي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أيوب</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مزامير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أمثال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جامعة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نشيد سليمان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القديم</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الجديد</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a:cs typeface="Arial"/>
              </a:rPr>
              <a:t>هيكل العهد القديم</a:t>
            </a:r>
            <a:endParaRPr lang="en-US" sz="3600" b="1" dirty="0">
              <a:solidFill>
                <a:schemeClr val="bg1"/>
              </a:solidFill>
              <a:latin typeface="Arial"/>
              <a:cs typeface="Arial"/>
            </a:endParaRPr>
          </a:p>
        </p:txBody>
      </p:sp>
      <p:sp>
        <p:nvSpPr>
          <p:cNvPr id="190467"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التاريخ</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3" name="Text Box 7"/>
          <p:cNvSpPr txBox="1">
            <a:spLocks noChangeArrowheads="1"/>
          </p:cNvSpPr>
          <p:nvPr/>
        </p:nvSpPr>
        <p:spPr bwMode="auto">
          <a:xfrm>
            <a:off x="2181225" y="1292250"/>
            <a:ext cx="4844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الشعر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5" name="Text Box 9"/>
          <p:cNvSpPr txBox="1">
            <a:spLocks noChangeArrowheads="1"/>
          </p:cNvSpPr>
          <p:nvPr/>
        </p:nvSpPr>
        <p:spPr bwMode="auto">
          <a:xfrm>
            <a:off x="5113338" y="1301750"/>
            <a:ext cx="30008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النبوة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7" name="Text Box 11"/>
          <p:cNvSpPr txBox="1">
            <a:spLocks noChangeArrowheads="1"/>
          </p:cNvSpPr>
          <p:nvPr/>
        </p:nvSpPr>
        <p:spPr bwMode="auto">
          <a:xfrm>
            <a:off x="7940675" y="1292250"/>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8" name="Text Box 12"/>
          <p:cNvSpPr txBox="1">
            <a:spLocks noChangeArrowheads="1"/>
          </p:cNvSpPr>
          <p:nvPr/>
        </p:nvSpPr>
        <p:spPr bwMode="auto">
          <a:xfrm rot="5400000">
            <a:off x="8397468" y="2065130"/>
            <a:ext cx="5437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الكبار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9" name="Text Box 13"/>
          <p:cNvSpPr txBox="1">
            <a:spLocks noChangeArrowheads="1"/>
          </p:cNvSpPr>
          <p:nvPr/>
        </p:nvSpPr>
        <p:spPr bwMode="auto">
          <a:xfrm rot="5400000">
            <a:off x="8407505" y="2654092"/>
            <a:ext cx="437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0" name="Text Box 14"/>
          <p:cNvSpPr txBox="1">
            <a:spLocks noChangeArrowheads="1"/>
          </p:cNvSpPr>
          <p:nvPr/>
        </p:nvSpPr>
        <p:spPr bwMode="auto">
          <a:xfrm rot="5400000">
            <a:off x="8346174" y="4085222"/>
            <a:ext cx="64633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الصغار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1" name="Text Box 15"/>
          <p:cNvSpPr txBox="1">
            <a:spLocks noChangeArrowheads="1"/>
          </p:cNvSpPr>
          <p:nvPr/>
        </p:nvSpPr>
        <p:spPr bwMode="auto">
          <a:xfrm rot="5400000">
            <a:off x="8418725" y="534093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2" name="Text Box 16"/>
          <p:cNvSpPr txBox="1">
            <a:spLocks noChangeArrowheads="1"/>
          </p:cNvSpPr>
          <p:nvPr/>
        </p:nvSpPr>
        <p:spPr bwMode="auto">
          <a:xfrm rot="-5400000">
            <a:off x="44055" y="2706479"/>
            <a:ext cx="7056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الشريعة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3" name="Text Box 17"/>
          <p:cNvSpPr txBox="1">
            <a:spLocks noChangeArrowheads="1"/>
          </p:cNvSpPr>
          <p:nvPr/>
        </p:nvSpPr>
        <p:spPr bwMode="auto">
          <a:xfrm rot="-5400000">
            <a:off x="222355" y="2036555"/>
            <a:ext cx="437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4" name="Text Box 18"/>
          <p:cNvSpPr txBox="1">
            <a:spLocks noChangeArrowheads="1"/>
          </p:cNvSpPr>
          <p:nvPr/>
        </p:nvSpPr>
        <p:spPr bwMode="auto">
          <a:xfrm rot="-5400000">
            <a:off x="72924" y="4592429"/>
            <a:ext cx="6447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الرواية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5" name="Text Box 19"/>
          <p:cNvSpPr txBox="1">
            <a:spLocks noChangeArrowheads="1"/>
          </p:cNvSpPr>
          <p:nvPr/>
        </p:nvSpPr>
        <p:spPr bwMode="auto">
          <a:xfrm rot="-5400000">
            <a:off x="163059" y="3504199"/>
            <a:ext cx="55335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8" name="Text Box 22"/>
          <p:cNvSpPr txBox="1">
            <a:spLocks noChangeArrowheads="1"/>
          </p:cNvSpPr>
          <p:nvPr/>
        </p:nvSpPr>
        <p:spPr bwMode="auto">
          <a:xfrm>
            <a:off x="5610225" y="393305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9" name="Text Box 23"/>
          <p:cNvSpPr txBox="1">
            <a:spLocks noChangeArrowheads="1"/>
          </p:cNvSpPr>
          <p:nvPr/>
        </p:nvSpPr>
        <p:spPr bwMode="auto">
          <a:xfrm>
            <a:off x="5610225" y="420610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27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8" name="Text Box 32"/>
          <p:cNvSpPr txBox="1">
            <a:spLocks noChangeArrowheads="1"/>
          </p:cNvSpPr>
          <p:nvPr/>
        </p:nvSpPr>
        <p:spPr bwMode="auto">
          <a:xfrm>
            <a:off x="5610225" y="4510906"/>
            <a:ext cx="4154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9" name="Text Box 33"/>
          <p:cNvSpPr txBox="1">
            <a:spLocks noChangeArrowheads="1"/>
          </p:cNvSpPr>
          <p:nvPr/>
        </p:nvSpPr>
        <p:spPr bwMode="auto">
          <a:xfrm>
            <a:off x="4349750" y="3933056"/>
            <a:ext cx="651140" cy="338554"/>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0" name="Text Box 34"/>
          <p:cNvSpPr txBox="1">
            <a:spLocks noChangeArrowheads="1"/>
          </p:cNvSpPr>
          <p:nvPr/>
        </p:nvSpPr>
        <p:spPr bwMode="auto">
          <a:xfrm>
            <a:off x="4343400" y="4314056"/>
            <a:ext cx="611065" cy="338554"/>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577402"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4" name="Text Box 38"/>
          <p:cNvSpPr txBox="1">
            <a:spLocks noChangeArrowheads="1"/>
          </p:cNvSpPr>
          <p:nvPr/>
        </p:nvSpPr>
        <p:spPr bwMode="auto">
          <a:xfrm>
            <a:off x="2286000" y="4841081"/>
            <a:ext cx="577402"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6" name="Text Box 40"/>
          <p:cNvSpPr txBox="1">
            <a:spLocks noChangeArrowheads="1"/>
          </p:cNvSpPr>
          <p:nvPr/>
        </p:nvSpPr>
        <p:spPr bwMode="auto">
          <a:xfrm>
            <a:off x="5380288" y="3284984"/>
            <a:ext cx="84670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الأحداث</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الإختبار </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التوقعات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الأعمال</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البديهيات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التنبيهات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ماذا فعل 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ماذا شعر 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ماذا يجب أن يفعل الشعب</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554"/>
            <a:chOff x="6019800" y="2268177"/>
            <a:chExt cx="2362200" cy="338971"/>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7"/>
              <a:ext cx="577402" cy="338971"/>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591829"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الكتاب المقدس</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في العهد القديم</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87" name="Group 86"/>
          <p:cNvGrpSpPr/>
          <p:nvPr/>
        </p:nvGrpSpPr>
        <p:grpSpPr>
          <a:xfrm rot="16200000">
            <a:off x="-117425" y="2290455"/>
            <a:ext cx="1074441" cy="338554"/>
            <a:chOff x="1619672" y="1291249"/>
            <a:chExt cx="1074441" cy="338554"/>
          </a:xfrm>
        </p:grpSpPr>
        <p:sp>
          <p:nvSpPr>
            <p:cNvPr id="88" name="Text Box 52"/>
            <p:cNvSpPr txBox="1">
              <a:spLocks noChangeArrowheads="1"/>
            </p:cNvSpPr>
            <p:nvPr/>
          </p:nvSpPr>
          <p:spPr bwMode="auto">
            <a:xfrm>
              <a:off x="2123729" y="1291249"/>
              <a:ext cx="57038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1851"/>
            <a:ext cx="2448272" cy="338554"/>
            <a:chOff x="245840" y="1291248"/>
            <a:chExt cx="2448272" cy="338554"/>
          </a:xfrm>
        </p:grpSpPr>
        <p:sp>
          <p:nvSpPr>
            <p:cNvPr id="94" name="Text Box 52"/>
            <p:cNvSpPr txBox="1">
              <a:spLocks noChangeArrowheads="1"/>
            </p:cNvSpPr>
            <p:nvPr/>
          </p:nvSpPr>
          <p:spPr bwMode="auto">
            <a:xfrm>
              <a:off x="2123728" y="1291248"/>
              <a:ext cx="57038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827176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a:cs typeface="Arial"/>
              </a:rPr>
              <a:t>تكامل العهد القديم</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43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JO" altLang="zh-CN" sz="1000" b="1" kern="1200" spc="-150" dirty="0">
                          <a:solidFill>
                            <a:srgbClr val="FFFFFF"/>
                          </a:solidFill>
                          <a:latin typeface="Arial"/>
                          <a:ea typeface="华文楷体"/>
                          <a:cs typeface="Arial"/>
                        </a:rPr>
                        <a:t>تكوين</a:t>
                      </a:r>
                      <a:endParaRPr lang="en-US" altLang="zh-CN" sz="1000" b="1" kern="1200"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50" b="1" kern="1200" spc="-150" dirty="0">
                          <a:solidFill>
                            <a:srgbClr val="FFFFFF"/>
                          </a:solidFill>
                          <a:latin typeface="Arial"/>
                          <a:cs typeface="Arial"/>
                        </a:rPr>
                        <a:t>خروج</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JO" altLang="zh-CN" sz="1000" b="1" spc="-150" dirty="0">
                          <a:solidFill>
                            <a:srgbClr val="FFFFFF"/>
                          </a:solidFill>
                          <a:latin typeface="Arial"/>
                          <a:ea typeface="华文楷体"/>
                          <a:cs typeface="Arial"/>
                        </a:rPr>
                        <a:t>عددد</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spc="-150" dirty="0">
                          <a:solidFill>
                            <a:srgbClr val="FFFFFF"/>
                          </a:solidFill>
                          <a:latin typeface="Arial"/>
                          <a:ea typeface="华文楷体"/>
                          <a:cs typeface="Arial"/>
                        </a:rPr>
                        <a:t>يشوع</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spc="-150" dirty="0">
                          <a:solidFill>
                            <a:srgbClr val="FFFFFF"/>
                          </a:solidFill>
                          <a:latin typeface="Arial"/>
                          <a:ea typeface="华文楷体"/>
                          <a:cs typeface="Arial"/>
                        </a:rPr>
                        <a:t>قضاة</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spc="-150" dirty="0">
                          <a:solidFill>
                            <a:srgbClr val="FFFFFF"/>
                          </a:solidFill>
                          <a:latin typeface="Arial"/>
                          <a:ea typeface="华文楷体"/>
                          <a:cs typeface="Arial"/>
                        </a:rPr>
                        <a:t>1 صموئيل</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spc="-150" dirty="0">
                          <a:solidFill>
                            <a:srgbClr val="FFFFFF"/>
                          </a:solidFill>
                          <a:latin typeface="Arial"/>
                          <a:ea typeface="华文楷体"/>
                          <a:cs typeface="Arial"/>
                        </a:rPr>
                        <a:t>2</a:t>
                      </a:r>
                      <a:r>
                        <a:rPr lang="ar-JO" sz="1000" b="1" spc="-150" baseline="0" dirty="0">
                          <a:solidFill>
                            <a:srgbClr val="FFFFFF"/>
                          </a:solidFill>
                          <a:latin typeface="Arial"/>
                          <a:ea typeface="华文楷体"/>
                          <a:cs typeface="Arial"/>
                        </a:rPr>
                        <a:t> صموئيل</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spc="0" dirty="0">
                          <a:solidFill>
                            <a:srgbClr val="FFFFFF"/>
                          </a:solidFill>
                          <a:latin typeface="Arial"/>
                          <a:ea typeface="华文楷体"/>
                          <a:cs typeface="Arial"/>
                        </a:rPr>
                        <a:t>1</a:t>
                      </a:r>
                      <a:r>
                        <a:rPr lang="ar-JO" sz="1000" b="1" spc="0" baseline="0" dirty="0">
                          <a:solidFill>
                            <a:srgbClr val="FFFFFF"/>
                          </a:solidFill>
                          <a:latin typeface="Arial"/>
                          <a:ea typeface="华文楷体"/>
                          <a:cs typeface="Arial"/>
                        </a:rPr>
                        <a:t> ملوك</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1000" b="1" dirty="0">
                          <a:solidFill>
                            <a:srgbClr val="FFFFFF"/>
                          </a:solidFill>
                          <a:latin typeface="Arial"/>
                          <a:ea typeface="华文楷体"/>
                          <a:cs typeface="Arial"/>
                        </a:rPr>
                        <a:t>2 ملوك</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dirty="0">
                          <a:solidFill>
                            <a:srgbClr val="FFFFFF"/>
                          </a:solidFill>
                          <a:latin typeface="Arial"/>
                          <a:ea typeface="华文楷体"/>
                          <a:cs typeface="Arial"/>
                        </a:rPr>
                        <a:t>عزرا</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dirty="0">
                          <a:solidFill>
                            <a:srgbClr val="FFFFFF"/>
                          </a:solidFill>
                          <a:latin typeface="Arial"/>
                          <a:ea typeface="华文楷体"/>
                          <a:cs typeface="Arial"/>
                        </a:rPr>
                        <a:t>نحميا</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8</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dirty="0">
                          <a:solidFill>
                            <a:srgbClr val="FFFFFF"/>
                          </a:solidFill>
                          <a:latin typeface="Arial"/>
                          <a:ea typeface="华文楷体"/>
                          <a:cs typeface="Arial"/>
                        </a:rPr>
                        <a:t>أيوب</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dirty="0">
                          <a:solidFill>
                            <a:srgbClr val="FFFFFF"/>
                          </a:solidFill>
                          <a:latin typeface="Arial"/>
                          <a:ea typeface="华文楷体"/>
                          <a:cs typeface="Arial"/>
                        </a:rPr>
                        <a:t>لاويين</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تثنية</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راعوث</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000" b="1" dirty="0">
                          <a:solidFill>
                            <a:srgbClr val="FFFFFF"/>
                          </a:solidFill>
                          <a:latin typeface="Arial"/>
                          <a:ea typeface="华文楷体"/>
                          <a:cs typeface="Arial"/>
                        </a:rPr>
                        <a:t>1</a:t>
                      </a:r>
                      <a:r>
                        <a:rPr lang="ar-JO" sz="1000" b="1" baseline="0" dirty="0">
                          <a:solidFill>
                            <a:srgbClr val="FFFFFF"/>
                          </a:solidFill>
                          <a:latin typeface="Arial"/>
                          <a:ea typeface="华文楷体"/>
                          <a:cs typeface="Arial"/>
                        </a:rPr>
                        <a:t> أخبار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sz="1000" b="1" kern="1200" dirty="0">
                          <a:solidFill>
                            <a:srgbClr val="FFFFFF"/>
                          </a:solidFill>
                          <a:latin typeface="Arial"/>
                          <a:ea typeface="华文楷体"/>
                          <a:cs typeface="Arial"/>
                        </a:rPr>
                        <a:t>2</a:t>
                      </a:r>
                      <a:r>
                        <a:rPr lang="ar-JO" sz="1000" b="1" kern="1200" baseline="0" dirty="0">
                          <a:solidFill>
                            <a:srgbClr val="FFFFFF"/>
                          </a:solidFill>
                          <a:latin typeface="Arial"/>
                          <a:ea typeface="华文楷体"/>
                          <a:cs typeface="Arial"/>
                        </a:rPr>
                        <a:t> أخبار</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sz="1000" b="1" dirty="0">
                          <a:solidFill>
                            <a:srgbClr val="FFFFFF"/>
                          </a:solidFill>
                          <a:latin typeface="Arial"/>
                          <a:ea typeface="华文楷体"/>
                          <a:cs typeface="Arial"/>
                        </a:rPr>
                        <a:t>أستير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sz="1000" b="1" dirty="0">
                          <a:solidFill>
                            <a:srgbClr val="FFFFFF"/>
                          </a:solidFill>
                          <a:latin typeface="Arial"/>
                          <a:ea typeface="华文楷体"/>
                          <a:cs typeface="Arial"/>
                        </a:rPr>
                        <a:t>مزامير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72132"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أمثال</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جامعة</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نشيد</a:t>
                      </a:r>
                      <a:r>
                        <a:rPr lang="ar-JO" sz="1000" b="1" kern="1200" baseline="0" dirty="0">
                          <a:solidFill>
                            <a:srgbClr val="FFFFFF"/>
                          </a:solidFill>
                          <a:latin typeface="Arial"/>
                          <a:ea typeface="华文楷体"/>
                          <a:cs typeface="Arial"/>
                        </a:rPr>
                        <a:t> الأنشاد</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000" b="1" kern="1200" dirty="0">
                          <a:solidFill>
                            <a:schemeClr val="tx1"/>
                          </a:solidFill>
                          <a:latin typeface="Arial"/>
                          <a:ea typeface="华文楷体"/>
                          <a:cs typeface="Arial"/>
                        </a:rPr>
                        <a:t>هوشع</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dirty="0">
                          <a:latin typeface="Arial"/>
                          <a:ea typeface="华文楷体"/>
                          <a:cs typeface="Arial"/>
                        </a:rPr>
                        <a:t>عاموس</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dirty="0">
                          <a:latin typeface="Arial"/>
                          <a:ea typeface="华文楷体"/>
                          <a:cs typeface="Arial"/>
                        </a:rPr>
                        <a:t>حبقوق</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altLang="zh-CN" sz="1000" b="1" dirty="0">
                          <a:latin typeface="Arial"/>
                          <a:ea typeface="华文楷体"/>
                          <a:cs typeface="Arial"/>
                        </a:rPr>
                        <a:t>أشعياء</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altLang="zh-CN" sz="1000" b="1" kern="1200" dirty="0">
                          <a:solidFill>
                            <a:schemeClr val="tx1"/>
                          </a:solidFill>
                          <a:latin typeface="Arial"/>
                          <a:ea typeface="华文楷体"/>
                          <a:cs typeface="Arial"/>
                        </a:rPr>
                        <a:t>إرميا</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altLang="zh-CN" sz="1000" b="1" dirty="0">
                          <a:latin typeface="Arial"/>
                          <a:ea typeface="华文楷体"/>
                          <a:cs typeface="Arial"/>
                        </a:rPr>
                        <a:t>يوئيل</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altLang="zh-CN" sz="1000" b="1" dirty="0">
                          <a:latin typeface="Arial"/>
                          <a:ea typeface="华文楷体"/>
                          <a:cs typeface="Arial"/>
                        </a:rPr>
                        <a:t>ميخا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altLang="zh-CN" sz="1000" b="1" dirty="0">
                          <a:latin typeface="Arial"/>
                          <a:ea typeface="华文楷体"/>
                          <a:cs typeface="Arial"/>
                        </a:rPr>
                        <a:t>صفنيا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dirty="0">
                          <a:latin typeface="Arial"/>
                          <a:ea typeface="华文楷体"/>
                          <a:cs typeface="Arial"/>
                        </a:rPr>
                        <a:t>مراثي</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i="0" u="none" strike="noStrike" kern="1200" cap="none" spc="0" normalizeH="0" baseline="0" noProof="0" dirty="0">
                <a:ln>
                  <a:noFill/>
                </a:ln>
                <a:solidFill>
                  <a:srgbClr val="000000"/>
                </a:solidFill>
                <a:effectLst/>
                <a:uLnTx/>
                <a:uFillTx/>
                <a:latin typeface="Arial"/>
                <a:ea typeface="华文楷体"/>
                <a:cs typeface="Arial"/>
              </a:rPr>
              <a:t>إلى إسرائيل</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i="0" u="none" strike="noStrike" kern="1200" cap="none" spc="0" normalizeH="0" baseline="0" noProof="0" dirty="0">
                <a:ln>
                  <a:noFill/>
                </a:ln>
                <a:solidFill>
                  <a:srgbClr val="000000"/>
                </a:solidFill>
                <a:effectLst/>
                <a:uLnTx/>
                <a:uFillTx/>
                <a:latin typeface="Arial"/>
                <a:ea typeface="华文楷体"/>
                <a:cs typeface="Arial"/>
              </a:rPr>
              <a:t>إلى يهوذا</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492443"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i="0" u="none" strike="noStrike" kern="1200" cap="none" spc="0" normalizeH="0" baseline="0" noProof="0" dirty="0">
                <a:ln>
                  <a:noFill/>
                </a:ln>
                <a:solidFill>
                  <a:srgbClr val="000000"/>
                </a:solidFill>
                <a:effectLst/>
                <a:uLnTx/>
                <a:uFillTx/>
                <a:latin typeface="Arial"/>
                <a:ea typeface="华文楷体"/>
                <a:cs typeface="Arial"/>
              </a:rPr>
              <a:t>إلى أشور</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a:ea typeface="华文楷体"/>
                <a:cs typeface="Arial"/>
              </a:rPr>
              <a:t>إلى أدوم</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حزقيال</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دانيال</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ملاخي</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华文楷体"/>
                <a:cs typeface="Arial"/>
              </a:rPr>
              <a:t>تاريخي</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华文楷体"/>
                <a:cs typeface="Arial"/>
              </a:rPr>
              <a:t>شعري</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华文楷体"/>
                <a:cs typeface="Arial"/>
              </a:rPr>
              <a:t>نبوي</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في العهد القديم</a:t>
            </a:r>
            <a:endPar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حجي</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زكريا</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ar-JO" altLang="zh-CN" sz="1000" b="1" kern="1200" dirty="0">
                          <a:solidFill>
                            <a:schemeClr val="tx1"/>
                          </a:solidFill>
                          <a:latin typeface="Arial"/>
                          <a:ea typeface="华文楷体"/>
                          <a:cs typeface="Arial"/>
                        </a:rPr>
                        <a:t>يونان</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ar-JO" altLang="zh-CN" sz="1000" b="1" dirty="0">
                          <a:latin typeface="Arial"/>
                          <a:ea typeface="华文楷体"/>
                          <a:cs typeface="Arial"/>
                        </a:rPr>
                        <a:t>ناحوم</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عوبديا</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672196"/>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ar-JO" altLang="zh-CN" b="1" dirty="0">
                <a:solidFill>
                  <a:schemeClr val="bg1"/>
                </a:solidFill>
                <a:latin typeface="Arial"/>
                <a:ea typeface="华文楷体"/>
                <a:cs typeface="Arial"/>
              </a:rPr>
              <a:t>العهد</a:t>
            </a:r>
            <a:br>
              <a:rPr lang="ar-JO" altLang="zh-CN" b="1" dirty="0">
                <a:solidFill>
                  <a:schemeClr val="bg1"/>
                </a:solidFill>
                <a:latin typeface="Arial"/>
                <a:ea typeface="华文楷体"/>
                <a:cs typeface="Arial"/>
              </a:rPr>
            </a:br>
            <a:r>
              <a:rPr lang="ar-JO" altLang="zh-CN" b="1" dirty="0">
                <a:solidFill>
                  <a:schemeClr val="bg1"/>
                </a:solidFill>
                <a:latin typeface="Arial"/>
                <a:ea typeface="华文楷体"/>
                <a:cs typeface="Arial"/>
              </a:rPr>
              <a:t>القديم</a:t>
            </a:r>
            <a:endParaRPr lang="en-US" b="1" dirty="0">
              <a:solidFill>
                <a:schemeClr val="bg1"/>
              </a:solidFill>
              <a:latin typeface="Arial"/>
              <a:ea typeface="华文楷体"/>
              <a:cs typeface="Arial"/>
            </a:endParaRPr>
          </a:p>
        </p:txBody>
      </p:sp>
      <p:sp>
        <p:nvSpPr>
          <p:cNvPr id="205826"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هوشع</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حبقوق</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أشعياء</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إرميا</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يوئيل</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ميخا</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صفنيا</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مراثي</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عاموس</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عوبديا</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حزقيال</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دانيال</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حجي</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زكريا</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ملاخي</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أيوب</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مزامير</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أمثال</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جامعة</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نشيد الأنشاد</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لاويين</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تثنية</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1 أخبار</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2 أخبار</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راعوث</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a:ea typeface="华文楷体"/>
                <a:cs typeface="Arial"/>
              </a:rPr>
              <a:t>أستير</a:t>
            </a:r>
            <a:endParaRPr kumimoji="0" lang="en-US" sz="9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0000"/>
                </a:solidFill>
                <a:effectLst/>
                <a:uLnTx/>
                <a:uFillTx/>
                <a:latin typeface="Arial"/>
                <a:ea typeface="华文楷体"/>
                <a:cs typeface="Arial"/>
              </a:rPr>
              <a:t>إلى إسرائيل</a:t>
            </a:r>
            <a:endParaRPr kumimoji="0" lang="en-US" sz="1050" b="1" i="0" u="none" strike="noStrike" kern="1200" cap="none" spc="0" normalizeH="0" baseline="0" noProof="0" dirty="0">
              <a:ln>
                <a:noFill/>
              </a:ln>
              <a:solidFill>
                <a:srgbClr val="FF0000"/>
              </a:solidFill>
              <a:effectLst/>
              <a:uLnTx/>
              <a:uFillTx/>
              <a:latin typeface="Arial"/>
              <a:ea typeface="华文楷体"/>
              <a:cs typeface="Arial"/>
            </a:endParaRPr>
          </a:p>
        </p:txBody>
      </p:sp>
      <p:sp>
        <p:nvSpPr>
          <p:cNvPr id="39" name="TextBox 38"/>
          <p:cNvSpPr txBox="1"/>
          <p:nvPr/>
        </p:nvSpPr>
        <p:spPr>
          <a:xfrm>
            <a:off x="228600" y="2590800"/>
            <a:ext cx="647700" cy="253916"/>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0000"/>
                </a:solidFill>
                <a:effectLst/>
                <a:uLnTx/>
                <a:uFillTx/>
                <a:latin typeface="Arial"/>
                <a:ea typeface="华文楷体"/>
                <a:cs typeface="Arial"/>
              </a:rPr>
              <a:t>إلى يهوذا</a:t>
            </a:r>
            <a:endParaRPr kumimoji="0" lang="en-US" sz="1050" b="1" i="0" u="none" strike="noStrike" kern="1200" cap="none" spc="0" normalizeH="0" baseline="0" noProof="0" dirty="0">
              <a:ln>
                <a:noFill/>
              </a:ln>
              <a:solidFill>
                <a:srgbClr val="FF0000"/>
              </a:solidFill>
              <a:effectLst/>
              <a:uLnTx/>
              <a:uFillTx/>
              <a:latin typeface="Arial"/>
              <a:ea typeface="华文楷体"/>
              <a:cs typeface="Arial"/>
            </a:endParaRPr>
          </a:p>
        </p:txBody>
      </p:sp>
      <p:sp>
        <p:nvSpPr>
          <p:cNvPr id="40" name="TextBox 39"/>
          <p:cNvSpPr txBox="1"/>
          <p:nvPr/>
        </p:nvSpPr>
        <p:spPr>
          <a:xfrm>
            <a:off x="179512" y="4080302"/>
            <a:ext cx="720080" cy="253916"/>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0000"/>
                </a:solidFill>
                <a:effectLst/>
                <a:uLnTx/>
                <a:uFillTx/>
                <a:latin typeface="Arial"/>
                <a:ea typeface="华文楷体"/>
                <a:cs typeface="Arial"/>
              </a:rPr>
              <a:t>إلى أشور</a:t>
            </a:r>
            <a:endParaRPr kumimoji="0" lang="en-US" sz="1050" b="1" i="0" u="none" strike="noStrike" kern="1200" cap="none" spc="0" normalizeH="0" baseline="0" noProof="0" dirty="0">
              <a:ln>
                <a:noFill/>
              </a:ln>
              <a:solidFill>
                <a:srgbClr val="FF0000"/>
              </a:solidFill>
              <a:effectLst/>
              <a:uLnTx/>
              <a:uFillTx/>
              <a:latin typeface="Arial"/>
              <a:ea typeface="华文楷体"/>
              <a:cs typeface="Arial"/>
            </a:endParaRPr>
          </a:p>
        </p:txBody>
      </p:sp>
      <p:sp>
        <p:nvSpPr>
          <p:cNvPr id="41" name="TextBox 40"/>
          <p:cNvSpPr txBox="1"/>
          <p:nvPr/>
        </p:nvSpPr>
        <p:spPr>
          <a:xfrm>
            <a:off x="179512" y="4509120"/>
            <a:ext cx="647700"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FF0000"/>
                </a:solidFill>
                <a:effectLst/>
                <a:uLnTx/>
                <a:uFillTx/>
                <a:latin typeface="Arial"/>
                <a:ea typeface="华文楷体"/>
                <a:cs typeface="Arial"/>
              </a:rPr>
              <a:t>إلى أدوم</a:t>
            </a:r>
            <a:endParaRPr kumimoji="0" lang="en-US" sz="1000" b="1" i="0" u="none" strike="noStrike" kern="1200" cap="none" spc="0" normalizeH="0" baseline="0" noProof="0" dirty="0">
              <a:ln>
                <a:noFill/>
              </a:ln>
              <a:solidFill>
                <a:srgbClr val="FF0000"/>
              </a:solidFill>
              <a:effectLst/>
              <a:uLnTx/>
              <a:uFillTx/>
              <a:latin typeface="Arial"/>
              <a:ea typeface="华文楷体"/>
              <a:cs typeface="Arial"/>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تكوين</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خروج</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2 ملوك</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عدد</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يشوع</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قضاة</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1 صموئيل</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2 صموئيل</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1 ملوك</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عزرا</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50" b="1" i="0" u="none" strike="noStrike" kern="1200" cap="none" spc="0" normalizeH="0" baseline="0" noProof="0" dirty="0">
                <a:ln>
                  <a:noFill/>
                </a:ln>
                <a:solidFill>
                  <a:srgbClr val="FFFFFF"/>
                </a:solidFill>
                <a:effectLst/>
                <a:uLnTx/>
                <a:uFillTx/>
                <a:latin typeface="Arial"/>
                <a:ea typeface="华文楷体"/>
                <a:cs typeface="Arial"/>
              </a:rPr>
              <a:t>نحميا</a:t>
            </a:r>
            <a:endParaRPr kumimoji="0" lang="en-US" sz="1050" b="1" i="0" u="none" strike="noStrike" kern="1200" cap="none" spc="0" normalizeH="0" baseline="0" noProof="0" dirty="0">
              <a:ln>
                <a:noFill/>
              </a:ln>
              <a:solidFill>
                <a:srgbClr val="FFFFFF"/>
              </a:solidFill>
              <a:effectLst/>
              <a:uLnTx/>
              <a:uFillTx/>
              <a:latin typeface="Arial"/>
              <a:ea typeface="华文楷体"/>
              <a:cs typeface="Arial"/>
            </a:endParaRPr>
          </a:p>
        </p:txBody>
      </p:sp>
      <p:sp>
        <p:nvSpPr>
          <p:cNvPr id="53" name="TextBox 52"/>
          <p:cNvSpPr txBox="1"/>
          <p:nvPr/>
        </p:nvSpPr>
        <p:spPr>
          <a:xfrm>
            <a:off x="493110" y="-22831"/>
            <a:ext cx="128086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00"/>
                </a:solidFill>
                <a:effectLst/>
                <a:uLnTx/>
                <a:uFillTx/>
                <a:latin typeface="Arial"/>
                <a:ea typeface="华文楷体"/>
                <a:cs typeface="Arial"/>
              </a:rPr>
              <a:t>نبوي</a:t>
            </a:r>
            <a:endParaRPr kumimoji="0" lang="en-US" sz="1600" b="1" i="0" u="none" strike="noStrike" kern="1200" cap="none" spc="0" normalizeH="0" baseline="0" noProof="0" dirty="0">
              <a:ln>
                <a:noFill/>
              </a:ln>
              <a:solidFill>
                <a:srgbClr val="FFFF00"/>
              </a:solidFill>
              <a:effectLst/>
              <a:uLnTx/>
              <a:uFillTx/>
              <a:latin typeface="Arial"/>
              <a:ea typeface="华文楷体"/>
              <a:cs typeface="Arial"/>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00"/>
                </a:solidFill>
                <a:effectLst/>
                <a:uLnTx/>
                <a:uFillTx/>
                <a:latin typeface="Arial"/>
                <a:ea typeface="华文楷体"/>
                <a:cs typeface="Arial"/>
              </a:rPr>
              <a:t>تاريخي</a:t>
            </a:r>
            <a:endParaRPr kumimoji="0" lang="en-US" sz="1600" b="1" i="0" u="none" strike="noStrike" kern="1200" cap="none" spc="0" normalizeH="0" baseline="0" noProof="0" dirty="0">
              <a:ln>
                <a:noFill/>
              </a:ln>
              <a:solidFill>
                <a:srgbClr val="FFFF00"/>
              </a:solidFill>
              <a:effectLst/>
              <a:uLnTx/>
              <a:uFillTx/>
              <a:latin typeface="Arial"/>
              <a:ea typeface="华文楷体"/>
              <a:cs typeface="Arial"/>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00"/>
                </a:solidFill>
                <a:effectLst/>
                <a:uLnTx/>
                <a:uFillTx/>
                <a:latin typeface="Arial"/>
                <a:ea typeface="华文楷体"/>
                <a:cs typeface="Arial"/>
              </a:rPr>
              <a:t>شعري</a:t>
            </a:r>
            <a:endParaRPr kumimoji="0" lang="en-US" sz="1600" b="1" i="0" u="none" strike="noStrike" kern="1200" cap="none" spc="0" normalizeH="0" baseline="0" noProof="0" dirty="0">
              <a:ln>
                <a:noFill/>
              </a:ln>
              <a:solidFill>
                <a:srgbClr val="FFFF00"/>
              </a:solidFill>
              <a:effectLst/>
              <a:uLnTx/>
              <a:uFillTx/>
              <a:latin typeface="Arial"/>
              <a:ea typeface="华文楷体"/>
              <a:cs typeface="Arial"/>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يونان</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a:ea typeface="华文楷体"/>
                <a:cs typeface="Arial"/>
              </a:rPr>
              <a:t>ناحوم</a:t>
            </a:r>
            <a:endParaRPr kumimoji="0" lang="en-US" sz="1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228601"/>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7876" name="Text Box 5"/>
          <p:cNvSpPr txBox="1">
            <a:spLocks noChangeArrowheads="1"/>
          </p:cNvSpPr>
          <p:nvPr/>
        </p:nvSpPr>
        <p:spPr bwMode="auto">
          <a:xfrm>
            <a:off x="8616950" y="0"/>
            <a:ext cx="61587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a:ea typeface="ＭＳ Ｐゴシック" charset="0"/>
                <a:cs typeface="Arial"/>
              </a:rPr>
              <a:t>19</a:t>
            </a: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Terry Hall, </a:t>
            </a:r>
            <a:r>
              <a:rPr kumimoji="0" lang="en-US" sz="1600" b="1" i="1" u="none" strike="noStrike" kern="1200" cap="none" spc="0" normalizeH="0" baseline="0" noProof="0">
                <a:ln>
                  <a:noFill/>
                </a:ln>
                <a:solidFill>
                  <a:srgbClr val="000090"/>
                </a:solidFill>
                <a:effectLst/>
                <a:uLnTx/>
                <a:uFillTx/>
                <a:latin typeface="Arial"/>
                <a:ea typeface="ＭＳ Ｐゴシック" charset="0"/>
                <a:cs typeface="Arial"/>
              </a:rPr>
              <a:t>Bible Panorama, </a:t>
            </a: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157</a:t>
            </a:r>
          </a:p>
        </p:txBody>
      </p:sp>
      <p:sp>
        <p:nvSpPr>
          <p:cNvPr id="6" name="TextBox 5"/>
          <p:cNvSpPr txBox="1"/>
          <p:nvPr/>
        </p:nvSpPr>
        <p:spPr>
          <a:xfrm>
            <a:off x="827584" y="1446946"/>
            <a:ext cx="214962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الأمم</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7" name="TextBox 6"/>
          <p:cNvSpPr txBox="1"/>
          <p:nvPr/>
        </p:nvSpPr>
        <p:spPr>
          <a:xfrm>
            <a:off x="827584" y="2094646"/>
            <a:ext cx="2592288"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إسرائيل</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 name="TextBox 7"/>
          <p:cNvSpPr txBox="1"/>
          <p:nvPr/>
        </p:nvSpPr>
        <p:spPr>
          <a:xfrm>
            <a:off x="827584" y="2742346"/>
            <a:ext cx="2808312"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سنوات الصمت</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 name="TextBox 8"/>
          <p:cNvSpPr txBox="1"/>
          <p:nvPr/>
        </p:nvSpPr>
        <p:spPr>
          <a:xfrm>
            <a:off x="827584" y="3390046"/>
            <a:ext cx="25908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المسيح على الأرض</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0" name="TextBox 9"/>
          <p:cNvSpPr txBox="1"/>
          <p:nvPr/>
        </p:nvSpPr>
        <p:spPr>
          <a:xfrm>
            <a:off x="827584" y="4037746"/>
            <a:ext cx="26670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الكنيسة على الأرض</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1" name="TextBox 10"/>
          <p:cNvSpPr txBox="1"/>
          <p:nvPr/>
        </p:nvSpPr>
        <p:spPr>
          <a:xfrm>
            <a:off x="827584" y="46854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الضيقة</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2" name="TextBox 11"/>
          <p:cNvSpPr txBox="1"/>
          <p:nvPr/>
        </p:nvSpPr>
        <p:spPr>
          <a:xfrm>
            <a:off x="827584" y="53331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مملكة المسيح</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3" name="TextBox 12"/>
          <p:cNvSpPr txBox="1"/>
          <p:nvPr/>
        </p:nvSpPr>
        <p:spPr>
          <a:xfrm>
            <a:off x="5890856" y="1473259"/>
            <a:ext cx="2796688"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تكوين 1 - 11</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5580112" y="2121703"/>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تكوين 12 – ملاخي 4</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5580112" y="2770147"/>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لا يوجد</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7" name="TextBox 16"/>
          <p:cNvSpPr txBox="1"/>
          <p:nvPr/>
        </p:nvSpPr>
        <p:spPr>
          <a:xfrm>
            <a:off x="5148064" y="3418591"/>
            <a:ext cx="3539480"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متى 1 – أعمال 1 </a:t>
            </a:r>
            <a:endPar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8" name="TextBox 17"/>
          <p:cNvSpPr txBox="1"/>
          <p:nvPr/>
        </p:nvSpPr>
        <p:spPr>
          <a:xfrm>
            <a:off x="5580112" y="4067035"/>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أعمال 2 – رؤيا 3</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9" name="TextBox 18"/>
          <p:cNvSpPr txBox="1"/>
          <p:nvPr/>
        </p:nvSpPr>
        <p:spPr>
          <a:xfrm>
            <a:off x="5580112" y="4715479"/>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رؤيا 4 – 19 </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0" name="TextBox 19"/>
          <p:cNvSpPr txBox="1"/>
          <p:nvPr/>
        </p:nvSpPr>
        <p:spPr>
          <a:xfrm>
            <a:off x="5580112" y="5363924"/>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رؤيا 20 – 22 </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1" name="TextBox 20"/>
          <p:cNvSpPr txBox="1"/>
          <p:nvPr/>
        </p:nvSpPr>
        <p:spPr>
          <a:xfrm>
            <a:off x="3131840" y="3429000"/>
            <a:ext cx="28083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华文楷体"/>
                <a:cs typeface="Arial"/>
              </a:rPr>
              <a:t>حوالي 33</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2" name="TextBox 21"/>
          <p:cNvSpPr txBox="1"/>
          <p:nvPr/>
        </p:nvSpPr>
        <p:spPr>
          <a:xfrm>
            <a:off x="539552" y="764704"/>
            <a:ext cx="150574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الفترة</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السنوات</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TextBox 23"/>
          <p:cNvSpPr txBox="1"/>
          <p:nvPr/>
        </p:nvSpPr>
        <p:spPr>
          <a:xfrm>
            <a:off x="6444208" y="764704"/>
            <a:ext cx="2295691"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المقطع الكتابي</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07875" name="Rectangle 2"/>
          <p:cNvSpPr>
            <a:spLocks noGrp="1" noChangeArrowheads="1"/>
          </p:cNvSpPr>
          <p:nvPr>
            <p:ph type="ctrTitle"/>
          </p:nvPr>
        </p:nvSpPr>
        <p:spPr>
          <a:xfrm>
            <a:off x="467544" y="116632"/>
            <a:ext cx="8208912" cy="720080"/>
          </a:xfrm>
          <a:solidFill>
            <a:srgbClr val="000090"/>
          </a:solidFill>
        </p:spPr>
        <p:txBody>
          <a:bodyPr/>
          <a:lstStyle/>
          <a:p>
            <a:pPr eaLnBrk="1" hangingPunct="1"/>
            <a:r>
              <a:rPr kumimoji="1" lang="ar-JO" altLang="zh-CN" sz="3200" b="1" dirty="0">
                <a:solidFill>
                  <a:schemeClr val="bg1"/>
                </a:solidFill>
                <a:ea typeface="华文楷体"/>
                <a:cs typeface="Arial"/>
              </a:rPr>
              <a:t>الفترات الزمنية العظيمة عبر التاريخ</a:t>
            </a:r>
            <a:endParaRPr kumimoji="1" lang="en-US" altLang="zh-CN" sz="3200" b="1" dirty="0">
              <a:solidFill>
                <a:schemeClr val="bg1"/>
              </a:solidFill>
              <a:ea typeface="华文楷体"/>
              <a:cs typeface="Arial"/>
            </a:endParaRPr>
          </a:p>
        </p:txBody>
      </p:sp>
      <p:sp>
        <p:nvSpPr>
          <p:cNvPr id="25" name="TextBox 24"/>
          <p:cNvSpPr txBox="1"/>
          <p:nvPr/>
        </p:nvSpPr>
        <p:spPr>
          <a:xfrm>
            <a:off x="3851920" y="1484784"/>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2000 +</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400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华文楷体"/>
                <a:cs typeface="Arial"/>
              </a:rPr>
              <a:t>؟</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3" name="TextBox 32"/>
          <p:cNvSpPr txBox="1"/>
          <p:nvPr/>
        </p:nvSpPr>
        <p:spPr>
          <a:xfrm>
            <a:off x="4595056"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华文楷体"/>
                <a:cs typeface="Arial"/>
              </a:rPr>
              <a:t>؟</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4" name="TextBox 33"/>
          <p:cNvSpPr txBox="1"/>
          <p:nvPr/>
        </p:nvSpPr>
        <p:spPr>
          <a:xfrm>
            <a:off x="4283968" y="4725144"/>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华文楷体"/>
                <a:cs typeface="Arial"/>
              </a:rPr>
              <a:t>7</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5" name="TextBox 34"/>
          <p:cNvSpPr txBox="1"/>
          <p:nvPr/>
        </p:nvSpPr>
        <p:spPr>
          <a:xfrm>
            <a:off x="3923928" y="537321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华文楷体"/>
                <a:cs typeface="Arial"/>
              </a:rPr>
              <a:t>1000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331917495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595807"/>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461479"/>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4857856"/>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charset="0"/>
                <a:ea typeface="ＭＳ Ｐゴシック" charset="0"/>
              </a:rPr>
              <a:t>البدايات</a:t>
            </a:r>
            <a:endParaRPr kumimoji="0" lang="en-US" sz="24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015076"/>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rPr>
              <a:t>الآباء</a:t>
            </a:r>
            <a:endParaRPr kumimoji="0" lang="en-US" sz="24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613428"/>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charset="0"/>
                <a:ea typeface="ＭＳ Ｐゴシック" charset="0"/>
              </a:rPr>
              <a:t>الخروج</a:t>
            </a:r>
            <a:endParaRPr kumimoji="0" lang="en-US" sz="24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181979"/>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rPr>
              <a:t>القضاة</a:t>
            </a:r>
            <a:endParaRPr kumimoji="0" lang="en-US" sz="24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527377" y="4986830"/>
            <a:ext cx="94929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charset="0"/>
                <a:ea typeface="ＭＳ Ｐゴシック" charset="0"/>
              </a:rPr>
              <a:t>الإمتلاك</a:t>
            </a:r>
            <a:endParaRPr kumimoji="0" lang="en-US" sz="24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1" y="5189563"/>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charset="0"/>
                <a:ea typeface="ＭＳ Ｐゴシック" charset="0"/>
              </a:rPr>
              <a:t>سنوات الصمت</a:t>
            </a:r>
            <a:endParaRPr kumimoji="0" lang="en-US" sz="24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227209"/>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rPr>
              <a:t>الكنيسة</a:t>
            </a:r>
            <a:endParaRPr kumimoji="0" lang="en-US" sz="24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147951"/>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charset="0"/>
                <a:ea typeface="ＭＳ Ｐゴシック" charset="0"/>
              </a:rPr>
              <a:t>الملكوت</a:t>
            </a:r>
            <a:endParaRPr kumimoji="0" lang="en-US" sz="24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365462"/>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الأزل</a:t>
            </a:r>
            <a:endPar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50602" y="3175652"/>
            <a:ext cx="6062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charset="0"/>
                <a:ea typeface="ＭＳ Ｐゴシック" charset="0"/>
              </a:rPr>
              <a:t>الخلق</a:t>
            </a:r>
            <a:endParaRPr kumimoji="0" lang="en-US" sz="18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55665" y="2619768"/>
            <a:ext cx="7312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charset="0"/>
                <a:ea typeface="ＭＳ Ｐゴシック" charset="0"/>
              </a:rPr>
              <a:t>السقوط</a:t>
            </a:r>
            <a:endParaRPr kumimoji="0" lang="en-US" sz="18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33371" y="2566105"/>
            <a:ext cx="7649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charset="0"/>
                <a:ea typeface="ＭＳ Ｐゴシック" charset="0"/>
              </a:rPr>
              <a:t>الطوفان</a:t>
            </a:r>
            <a:endParaRPr kumimoji="0" lang="en-US" sz="18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2640356"/>
            <a:ext cx="4683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charset="0"/>
                <a:ea typeface="ＭＳ Ｐゴシック" charset="0"/>
              </a:rPr>
              <a:t>بابل</a:t>
            </a:r>
            <a:endParaRPr kumimoji="0" lang="en-US" sz="18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2942212"/>
            <a:ext cx="1184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charset="0"/>
                <a:ea typeface="ＭＳ Ｐゴシック" charset="0"/>
              </a:rPr>
              <a:t>إبراهيم</a:t>
            </a:r>
            <a:endParaRPr kumimoji="0" lang="en-US" sz="16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79992" y="3079816"/>
            <a:ext cx="58862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charset="0"/>
                <a:ea typeface="ＭＳ Ｐゴシック" charset="0"/>
              </a:rPr>
              <a:t>إسحق</a:t>
            </a:r>
            <a:endParaRPr kumimoji="0" lang="en-US" sz="16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86660" y="3086623"/>
            <a:ext cx="60785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charset="0"/>
                <a:ea typeface="ＭＳ Ｐゴシック" charset="0"/>
              </a:rPr>
              <a:t>يعقوب</a:t>
            </a:r>
            <a:endParaRPr kumimoji="0" lang="en-US" sz="16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1" y="3053142"/>
            <a:ext cx="61427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charset="0"/>
                <a:ea typeface="ＭＳ Ｐゴシック" charset="0"/>
              </a:rPr>
              <a:t>يوسف</a:t>
            </a:r>
            <a:endParaRPr kumimoji="0" lang="en-US" sz="16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251811"/>
            <a:ext cx="6543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charset="0"/>
                <a:ea typeface="ＭＳ Ｐゴシック" charset="0"/>
              </a:rPr>
              <a:t>موسى</a:t>
            </a:r>
            <a:endParaRPr kumimoji="0" lang="en-US" sz="18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160023"/>
            <a:ext cx="6174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charset="0"/>
                <a:ea typeface="ＭＳ Ｐゴシック" charset="0"/>
              </a:rPr>
              <a:t>يشوع</a:t>
            </a:r>
            <a:endParaRPr kumimoji="0" lang="en-US" sz="18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850450" y="3530455"/>
            <a:ext cx="6447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charset="0"/>
                <a:ea typeface="ＭＳ Ｐゴシック" charset="0"/>
              </a:rPr>
              <a:t>دوران</a:t>
            </a:r>
            <a:endParaRPr kumimoji="0" lang="en-US" sz="18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0824" y="2591205"/>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2765534"/>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118473"/>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 (B) &amp; I (A)</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56797" y="3589429"/>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150433"/>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2700170"/>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charset="0"/>
                <a:ea typeface="ＭＳ Ｐゴシック" charset="0"/>
              </a:rPr>
              <a:t>المجيء الأول</a:t>
            </a:r>
            <a:endParaRPr kumimoji="0" lang="en-US" sz="18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2545913"/>
            <a:ext cx="12314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charset="0"/>
                <a:ea typeface="ＭＳ Ｐゴシック" charset="0"/>
              </a:rPr>
              <a:t>المجيء الثاني</a:t>
            </a:r>
            <a:endParaRPr kumimoji="0" lang="en-US" sz="18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3854380"/>
            <a:ext cx="7040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charset="0"/>
                <a:ea typeface="ＭＳ Ｐゴシック" charset="0"/>
              </a:rPr>
              <a:t>1000</a:t>
            </a:r>
            <a:endParaRPr kumimoji="0" lang="en-US" sz="18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173008"/>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595807"/>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086236"/>
            <a:ext cx="1233087" cy="30777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70" normalizeH="0" baseline="0" noProof="0" dirty="0">
                <a:ln>
                  <a:noFill/>
                </a:ln>
                <a:solidFill>
                  <a:srgbClr val="000000"/>
                </a:solidFill>
                <a:effectLst/>
                <a:uLnTx/>
                <a:uFillTx/>
                <a:latin typeface="Arial"/>
                <a:ea typeface="华文楷体"/>
                <a:cs typeface="Arial"/>
              </a:rPr>
              <a:t>تكوين 1 - 11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08623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70" normalizeH="0" baseline="0" noProof="0" dirty="0">
                <a:ln>
                  <a:noFill/>
                </a:ln>
                <a:solidFill>
                  <a:srgbClr val="000000"/>
                </a:solidFill>
                <a:effectLst/>
                <a:uLnTx/>
                <a:uFillTx/>
                <a:latin typeface="Arial"/>
                <a:ea typeface="华文楷体"/>
                <a:cs typeface="Arial"/>
              </a:rPr>
              <a:t>تكوين 12 - 50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83710" y="1176101"/>
            <a:ext cx="4187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قضاة</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6017681" y="1268669"/>
            <a:ext cx="41389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عزرا</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43490" y="1243736"/>
            <a:ext cx="43954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أستير</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22704" y="1115207"/>
            <a:ext cx="35779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عدد</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589244"/>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589244"/>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3026882" y="994145"/>
            <a:ext cx="3962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تثنية</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612343" y="1114503"/>
            <a:ext cx="4716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لاويين</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55892" y="1162499"/>
            <a:ext cx="4651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خروج</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6884" y="1190531"/>
            <a:ext cx="50847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راعوث</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305159" y="1163853"/>
            <a:ext cx="45076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يشوع</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583964"/>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70534" y="1112743"/>
            <a:ext cx="6751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1 صموئيل</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27224" y="1112743"/>
            <a:ext cx="6751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2 صموئيل</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050935" y="1157923"/>
            <a:ext cx="5357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1 ملوك</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67855" y="1144478"/>
            <a:ext cx="5357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2 ملوك</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259015" y="1112751"/>
            <a:ext cx="4363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نحميا</a:t>
            </a: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464360"/>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charset="0"/>
                <a:ea typeface="ＭＳ Ｐゴシック" charset="0"/>
              </a:rPr>
              <a:t>المملكة المتحدة</a:t>
            </a:r>
            <a:endParaRPr kumimoji="0" lang="en-US" sz="22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472114"/>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charset="0"/>
                <a:ea typeface="ＭＳ Ｐゴシック" charset="0"/>
              </a:rPr>
              <a:t>المملكة المنقسمة</a:t>
            </a:r>
            <a:endParaRPr kumimoji="0" lang="en-US" sz="2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547954"/>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prstClr val="black"/>
                </a:solidFill>
                <a:effectLst/>
                <a:uLnTx/>
                <a:uFillTx/>
                <a:latin typeface="Arial" charset="0"/>
                <a:ea typeface="ＭＳ Ｐゴシック" charset="0"/>
              </a:rPr>
              <a:t>السبي</a:t>
            </a:r>
            <a:endParaRPr kumimoji="0" lang="en-US" sz="22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477748"/>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charset="0"/>
                <a:ea typeface="ＭＳ Ｐゴシック" charset="0"/>
              </a:rPr>
              <a:t>الرجوع</a:t>
            </a:r>
            <a:endParaRPr kumimoji="0" lang="en-US" sz="22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2658279"/>
            <a:ext cx="6495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الأبدية</a:t>
            </a:r>
            <a:endPar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588105"/>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695387"/>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الأمم</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704980"/>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a:ea typeface="华文楷体"/>
                <a:cs typeface="Arial"/>
              </a:rPr>
              <a:t>إسرائيل</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438265"/>
            <a:ext cx="686295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ar-JO" sz="1100" b="1" i="0" u="none" strike="noStrike" kern="1200" cap="none" spc="0" normalizeH="0" baseline="0" noProof="0" dirty="0">
                <a:ln>
                  <a:noFill/>
                </a:ln>
                <a:solidFill>
                  <a:prstClr val="black"/>
                </a:solidFill>
                <a:effectLst/>
                <a:uLnTx/>
                <a:uFillTx/>
                <a:latin typeface="Arial" charset="0"/>
                <a:ea typeface="ＭＳ Ｐゴシック" charset="0"/>
              </a:rPr>
              <a:t>أخبار 1 و 2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265733"/>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endPar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9215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3361556" y="2143115"/>
            <a:ext cx="1400714" cy="2546384"/>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1678162" y="2533641"/>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2425800" y="2563067"/>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3642816" y="2905417"/>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6166838" y="2905417"/>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7498986" y="2533641"/>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5239785" y="2394784"/>
            <a:ext cx="362628" cy="1021268"/>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1947493">
            <a:off x="804349" y="3802380"/>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4" name="TextBox 13">
            <a:extLst>
              <a:ext uri="{FF2B5EF4-FFF2-40B4-BE49-F238E27FC236}">
                <a16:creationId xmlns:a16="http://schemas.microsoft.com/office/drawing/2014/main" id="{AAFBD6D0-3D3C-42AA-82B2-2EA528EC2C65}"/>
              </a:ext>
            </a:extLst>
          </p:cNvPr>
          <p:cNvSpPr txBox="1"/>
          <p:nvPr/>
        </p:nvSpPr>
        <p:spPr>
          <a:xfrm rot="1947493">
            <a:off x="2167369" y="3766681"/>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السقوط</a:t>
            </a:r>
          </a:p>
        </p:txBody>
      </p:sp>
      <p:sp>
        <p:nvSpPr>
          <p:cNvPr id="15" name="TextBox 14">
            <a:extLst>
              <a:ext uri="{FF2B5EF4-FFF2-40B4-BE49-F238E27FC236}">
                <a16:creationId xmlns:a16="http://schemas.microsoft.com/office/drawing/2014/main" id="{ADA9B1F9-50F1-448C-B85C-9756E4BB44BF}"/>
              </a:ext>
            </a:extLst>
          </p:cNvPr>
          <p:cNvSpPr txBox="1"/>
          <p:nvPr/>
        </p:nvSpPr>
        <p:spPr>
          <a:xfrm rot="1947493">
            <a:off x="3275495" y="3788260"/>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الوعد</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6" name="TextBox 15">
            <a:extLst>
              <a:ext uri="{FF2B5EF4-FFF2-40B4-BE49-F238E27FC236}">
                <a16:creationId xmlns:a16="http://schemas.microsoft.com/office/drawing/2014/main" id="{42A1F19A-7305-4EB1-88BA-2AD8278F341B}"/>
              </a:ext>
            </a:extLst>
          </p:cNvPr>
          <p:cNvSpPr txBox="1"/>
          <p:nvPr/>
        </p:nvSpPr>
        <p:spPr>
          <a:xfrm rot="1947493">
            <a:off x="4700586" y="3802379"/>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7" name="TextBox 16">
            <a:extLst>
              <a:ext uri="{FF2B5EF4-FFF2-40B4-BE49-F238E27FC236}">
                <a16:creationId xmlns:a16="http://schemas.microsoft.com/office/drawing/2014/main" id="{BBFEEFF6-E7B7-471A-B962-A982602416A9}"/>
              </a:ext>
            </a:extLst>
          </p:cNvPr>
          <p:cNvSpPr txBox="1"/>
          <p:nvPr/>
        </p:nvSpPr>
        <p:spPr>
          <a:xfrm rot="1947493">
            <a:off x="5725788" y="3826671"/>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الإرسالية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8" name="TextBox 17">
            <a:extLst>
              <a:ext uri="{FF2B5EF4-FFF2-40B4-BE49-F238E27FC236}">
                <a16:creationId xmlns:a16="http://schemas.microsoft.com/office/drawing/2014/main" id="{0A3CD89E-4B31-4026-9CFF-93E4493C87CD}"/>
              </a:ext>
            </a:extLst>
          </p:cNvPr>
          <p:cNvSpPr txBox="1"/>
          <p:nvPr/>
        </p:nvSpPr>
        <p:spPr>
          <a:xfrm rot="1947493">
            <a:off x="6800892" y="4040781"/>
            <a:ext cx="218630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الخليقة الجديدة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2"/>
          <a:stretch>
            <a:fillRect/>
          </a:stretch>
        </p:blipFill>
        <p:spPr>
          <a:xfrm>
            <a:off x="382681" y="874559"/>
            <a:ext cx="6539919" cy="1377743"/>
          </a:xfrm>
          <a:prstGeom prst="rect">
            <a:avLst/>
          </a:prstGeom>
        </p:spPr>
      </p:pic>
    </p:spTree>
    <p:extLst>
      <p:ext uri="{BB962C8B-B14F-4D97-AF65-F5344CB8AC3E}">
        <p14:creationId xmlns:p14="http://schemas.microsoft.com/office/powerpoint/2010/main" val="116524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8BCACFF2-2AB2-4F96-8422-9673339C563D}"/>
              </a:ext>
            </a:extLst>
          </p:cNvPr>
          <p:cNvPicPr>
            <a:picLocks noChangeAspect="1"/>
          </p:cNvPicPr>
          <p:nvPr/>
        </p:nvPicPr>
        <p:blipFill>
          <a:blip r:embed="rId2"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30356" y="2601775"/>
            <a:ext cx="2009775" cy="3384965"/>
          </a:xfrm>
          <a:prstGeom prst="rect">
            <a:avLst/>
          </a:prstGeom>
        </p:spPr>
      </p:pic>
      <p:pic>
        <p:nvPicPr>
          <p:cNvPr id="3073" name="Picture 3072">
            <a:extLst>
              <a:ext uri="{FF2B5EF4-FFF2-40B4-BE49-F238E27FC236}">
                <a16:creationId xmlns:a16="http://schemas.microsoft.com/office/drawing/2014/main" id="{03240920-C01E-4E37-A92F-872A93F4B7BB}"/>
              </a:ext>
            </a:extLst>
          </p:cNvPr>
          <p:cNvPicPr>
            <a:picLocks noChangeAspect="1"/>
          </p:cNvPicPr>
          <p:nvPr/>
        </p:nvPicPr>
        <p:blipFill>
          <a:blip r:embed="rId3"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50060" y="2893325"/>
            <a:ext cx="3581400" cy="3104434"/>
          </a:xfrm>
          <a:prstGeom prst="rect">
            <a:avLst/>
          </a:prstGeom>
        </p:spPr>
      </p:pic>
      <p:sp>
        <p:nvSpPr>
          <p:cNvPr id="36" name="TextBox 35">
            <a:extLst>
              <a:ext uri="{FF2B5EF4-FFF2-40B4-BE49-F238E27FC236}">
                <a16:creationId xmlns:a16="http://schemas.microsoft.com/office/drawing/2014/main" id="{CA0633B4-BF01-49DD-A3FB-C4779DEF6935}"/>
              </a:ext>
            </a:extLst>
          </p:cNvPr>
          <p:cNvSpPr txBox="1"/>
          <p:nvPr/>
        </p:nvSpPr>
        <p:spPr>
          <a:xfrm>
            <a:off x="7723710" y="2644170"/>
            <a:ext cx="1502187" cy="1200329"/>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سموات جديدة و أرض جديدة</a:t>
            </a:r>
            <a:endPar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5" name="Rectangle: Rounded Corners 4">
            <a:extLst>
              <a:ext uri="{FF2B5EF4-FFF2-40B4-BE49-F238E27FC236}">
                <a16:creationId xmlns:a16="http://schemas.microsoft.com/office/drawing/2014/main" id="{18466CB4-A763-4CD0-8F9C-24D2A61CBC1D}"/>
              </a:ext>
            </a:extLst>
          </p:cNvPr>
          <p:cNvSpPr/>
          <p:nvPr/>
        </p:nvSpPr>
        <p:spPr>
          <a:xfrm>
            <a:off x="159941" y="204664"/>
            <a:ext cx="8831179" cy="938465"/>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الفترات الزمنية للأنبياء</a:t>
            </a:r>
            <a:endParaRPr kumimoji="0" lang="en-US"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5199384" y="6289311"/>
            <a:ext cx="3688687" cy="523220"/>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Adapted significantly from Salem Kirban, </a:t>
            </a:r>
            <a:r>
              <a:rPr kumimoji="0" lang="en-US" sz="1400" b="1" i="1"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Charts on Revelation</a:t>
            </a: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(1979), 49 </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4" name="TextBox 43">
            <a:extLst>
              <a:ext uri="{FF2B5EF4-FFF2-40B4-BE49-F238E27FC236}">
                <a16:creationId xmlns:a16="http://schemas.microsoft.com/office/drawing/2014/main" id="{4E2B5B19-E54C-4A7C-B266-37BA9A8A15F5}"/>
              </a:ext>
            </a:extLst>
          </p:cNvPr>
          <p:cNvSpPr txBox="1"/>
          <p:nvPr/>
        </p:nvSpPr>
        <p:spPr>
          <a:xfrm>
            <a:off x="5936084" y="3179607"/>
            <a:ext cx="1779188" cy="1200329"/>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مجيء المسيح ثانية ليملك في الألفية</a:t>
            </a:r>
            <a:endParaRPr kumimoji="0" lang="en-US" sz="1400" b="1"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endParaRPr>
          </a:p>
        </p:txBody>
      </p:sp>
      <p:pic>
        <p:nvPicPr>
          <p:cNvPr id="84" name="Picture 83">
            <a:extLst>
              <a:ext uri="{FF2B5EF4-FFF2-40B4-BE49-F238E27FC236}">
                <a16:creationId xmlns:a16="http://schemas.microsoft.com/office/drawing/2014/main" id="{562E4138-9D4E-445A-8BFE-E93EE23D87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35774" y="3289112"/>
            <a:ext cx="3494536" cy="2709033"/>
          </a:xfrm>
          <a:prstGeom prst="rect">
            <a:avLst/>
          </a:prstGeom>
        </p:spPr>
      </p:pic>
      <p:sp>
        <p:nvSpPr>
          <p:cNvPr id="65" name="TextBox 64">
            <a:extLst>
              <a:ext uri="{FF2B5EF4-FFF2-40B4-BE49-F238E27FC236}">
                <a16:creationId xmlns:a16="http://schemas.microsoft.com/office/drawing/2014/main" id="{99BF1887-5D3C-4250-9FC4-AD4868DA4A48}"/>
              </a:ext>
            </a:extLst>
          </p:cNvPr>
          <p:cNvSpPr txBox="1"/>
          <p:nvPr/>
        </p:nvSpPr>
        <p:spPr>
          <a:xfrm>
            <a:off x="4308551" y="3622272"/>
            <a:ext cx="1775250" cy="1200329"/>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مجيء المسيبح الأول من أجل الألم</a:t>
            </a:r>
            <a:endPar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pic>
        <p:nvPicPr>
          <p:cNvPr id="121" name="Picture 120">
            <a:extLst>
              <a:ext uri="{FF2B5EF4-FFF2-40B4-BE49-F238E27FC236}">
                <a16:creationId xmlns:a16="http://schemas.microsoft.com/office/drawing/2014/main" id="{10FBB36D-71BE-4655-BE1F-A476FB9D0617}"/>
              </a:ext>
            </a:extLst>
          </p:cNvPr>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6599" y="3622274"/>
            <a:ext cx="3396799" cy="2372855"/>
          </a:xfrm>
          <a:prstGeom prst="rect">
            <a:avLst/>
          </a:prstGeom>
        </p:spPr>
      </p:pic>
      <p:pic>
        <p:nvPicPr>
          <p:cNvPr id="106" name="Picture 105">
            <a:extLst>
              <a:ext uri="{FF2B5EF4-FFF2-40B4-BE49-F238E27FC236}">
                <a16:creationId xmlns:a16="http://schemas.microsoft.com/office/drawing/2014/main" id="{080E4083-A4B9-476B-AD1E-5555F2A4A030}"/>
              </a:ext>
            </a:extLst>
          </p:cNvPr>
          <p:cNvPicPr>
            <a:picLocks noChangeAspect="1"/>
          </p:cNvPicPr>
          <p:nvPr/>
        </p:nvPicPr>
        <p:blipFill>
          <a:blip r:embed="rId6" cstate="email">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977195">
            <a:off x="943976" y="3853094"/>
            <a:ext cx="415343" cy="638909"/>
          </a:xfrm>
          <a:prstGeom prst="rect">
            <a:avLst/>
          </a:prstGeom>
        </p:spPr>
      </p:pic>
      <p:sp>
        <p:nvSpPr>
          <p:cNvPr id="123" name="TextBox 122">
            <a:extLst>
              <a:ext uri="{FF2B5EF4-FFF2-40B4-BE49-F238E27FC236}">
                <a16:creationId xmlns:a16="http://schemas.microsoft.com/office/drawing/2014/main" id="{61E4719F-C887-4B66-B953-0532681A78E1}"/>
              </a:ext>
            </a:extLst>
          </p:cNvPr>
          <p:cNvSpPr txBox="1"/>
          <p:nvPr/>
        </p:nvSpPr>
        <p:spPr>
          <a:xfrm>
            <a:off x="2754322" y="4139117"/>
            <a:ext cx="1335321" cy="830997"/>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السبي و الرجوع</a:t>
            </a:r>
            <a:endPar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cxnSp>
        <p:nvCxnSpPr>
          <p:cNvPr id="24" name="Straight Arrow Connector 23">
            <a:extLst>
              <a:ext uri="{FF2B5EF4-FFF2-40B4-BE49-F238E27FC236}">
                <a16:creationId xmlns:a16="http://schemas.microsoft.com/office/drawing/2014/main" id="{8BF0660A-94B5-4B97-8633-314C90950884}"/>
              </a:ext>
            </a:extLst>
          </p:cNvPr>
          <p:cNvCxnSpPr>
            <a:cxnSpLocks/>
          </p:cNvCxnSpPr>
          <p:nvPr/>
        </p:nvCxnSpPr>
        <p:spPr bwMode="auto">
          <a:xfrm flipV="1">
            <a:off x="1388779" y="2446803"/>
            <a:ext cx="7349319" cy="1470492"/>
          </a:xfrm>
          <a:prstGeom prst="straightConnector1">
            <a:avLst/>
          </a:prstGeom>
          <a:solidFill>
            <a:srgbClr val="CC9B10"/>
          </a:solidFill>
          <a:ln w="76200" cap="flat" cmpd="sng" algn="ctr">
            <a:solidFill>
              <a:schemeClr val="bg1">
                <a:lumMod val="85000"/>
              </a:schemeClr>
            </a:solidFill>
            <a:prstDash val="solid"/>
            <a:round/>
            <a:headEnd type="none" w="med" len="med"/>
            <a:tailEnd type="stealth" w="med" len="lg"/>
          </a:ln>
          <a:effectLst/>
        </p:spPr>
      </p:cxnSp>
      <p:pic>
        <p:nvPicPr>
          <p:cNvPr id="3077" name="Picture 3076">
            <a:extLst>
              <a:ext uri="{FF2B5EF4-FFF2-40B4-BE49-F238E27FC236}">
                <a16:creationId xmlns:a16="http://schemas.microsoft.com/office/drawing/2014/main" id="{A9189F9E-D3DC-4D57-87E9-1CC452A40F01}"/>
              </a:ext>
            </a:extLst>
          </p:cNvPr>
          <p:cNvPicPr>
            <a:picLocks noChangeAspect="1"/>
          </p:cNvPicPr>
          <p:nvPr/>
        </p:nvPicPr>
        <p:blipFill>
          <a:blip r:embed="rId7">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686" y="4409713"/>
            <a:ext cx="2600325" cy="1590675"/>
          </a:xfrm>
          <a:prstGeom prst="rect">
            <a:avLst/>
          </a:prstGeom>
        </p:spPr>
      </p:pic>
      <p:sp>
        <p:nvSpPr>
          <p:cNvPr id="94" name="TextBox 93">
            <a:extLst>
              <a:ext uri="{FF2B5EF4-FFF2-40B4-BE49-F238E27FC236}">
                <a16:creationId xmlns:a16="http://schemas.microsoft.com/office/drawing/2014/main" id="{1C526676-2B55-4190-A611-F98262DEA7D5}"/>
              </a:ext>
            </a:extLst>
          </p:cNvPr>
          <p:cNvSpPr txBox="1"/>
          <p:nvPr/>
        </p:nvSpPr>
        <p:spPr>
          <a:xfrm>
            <a:off x="99687" y="5049430"/>
            <a:ext cx="1915682" cy="830997"/>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الزمن الحالي للنبي</a:t>
            </a:r>
            <a:endPar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5640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65" grpId="0"/>
      <p:bldP spid="123" grpId="0"/>
      <p:bldP spid="9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2"/>
          <a:stretch>
            <a:fillRect/>
          </a:stretch>
        </p:blipFill>
        <p:spPr>
          <a:xfrm>
            <a:off x="55914" y="3462131"/>
            <a:ext cx="9010027" cy="1362067"/>
          </a:xfrm>
          <a:prstGeom prst="rect">
            <a:avLst/>
          </a:prstGeom>
        </p:spPr>
      </p:pic>
      <p:sp>
        <p:nvSpPr>
          <p:cNvPr id="4" name="Title 1">
            <a:extLst>
              <a:ext uri="{FF2B5EF4-FFF2-40B4-BE49-F238E27FC236}">
                <a16:creationId xmlns:a16="http://schemas.microsoft.com/office/drawing/2014/main" id="{7ADEE597-921F-4F3A-A0D3-10EE16D2B941}"/>
              </a:ext>
            </a:extLst>
          </p:cNvPr>
          <p:cNvSpPr txBox="1">
            <a:spLocks/>
          </p:cNvSpPr>
          <p:nvPr/>
        </p:nvSpPr>
        <p:spPr>
          <a:xfrm>
            <a:off x="2208970" y="0"/>
            <a:ext cx="4725230" cy="1068388"/>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000000"/>
                </a:solidFill>
                <a:effectLst/>
                <a:uLnTx/>
                <a:uFillTx/>
                <a:latin typeface="Arial"/>
                <a:ea typeface="Geneva" charset="-128"/>
                <a:cs typeface="Arial"/>
              </a:rPr>
              <a:t>القضاة</a:t>
            </a:r>
            <a:endParaRPr kumimoji="0" lang="en-US" sz="3600" b="1" i="1" u="none" strike="noStrike" kern="0" cap="none" spc="0" normalizeH="0" baseline="0" noProof="0" dirty="0">
              <a:ln>
                <a:noFill/>
              </a:ln>
              <a:solidFill>
                <a:srgbClr val="000000"/>
              </a:solidFill>
              <a:effectLst/>
              <a:uLnTx/>
              <a:uFillTx/>
              <a:latin typeface="Arial"/>
              <a:ea typeface="Geneva" charset="-128"/>
              <a:cs typeface="Arial"/>
            </a:endParaRPr>
          </a:p>
        </p:txBody>
      </p:sp>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9658" y="5155195"/>
            <a:ext cx="95731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charset="0"/>
                <a:ea typeface="ＭＳ Ｐゴシック" charset="0"/>
              </a:rPr>
              <a:t>الأدوميين</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937643" y="5058453"/>
            <a:ext cx="97013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charset="0"/>
                <a:ea typeface="ＭＳ Ｐゴシック" charset="0"/>
              </a:rPr>
              <a:t>الكنعانيين</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6235066" y="5055516"/>
            <a:ext cx="96853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charset="0"/>
                <a:ea typeface="ＭＳ Ｐゴシック" charset="0"/>
              </a:rPr>
              <a:t>العمونيين</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992628" y="5017080"/>
            <a:ext cx="97815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charset="0"/>
                <a:ea typeface="ＭＳ Ｐゴシック" charset="0"/>
              </a:rPr>
              <a:t>المديانيين</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955216" y="5026011"/>
            <a:ext cx="115929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charset="0"/>
                <a:ea typeface="ＭＳ Ｐゴシック" charset="0"/>
              </a:rPr>
              <a:t>الفلسطينيين</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53521" y="2817889"/>
            <a:ext cx="5886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333333"/>
                </a:solidFill>
                <a:effectLst/>
                <a:uLnTx/>
                <a:uFillTx/>
                <a:latin typeface="Arial" charset="0"/>
                <a:ea typeface="ＭＳ Ｐゴシック" charset="0"/>
              </a:rPr>
              <a:t>يشوع</a:t>
            </a:r>
            <a:endParaRPr kumimoji="0" lang="en-US" sz="1800" b="0" i="1" u="none" strike="noStrike" kern="1200" cap="none" spc="0" normalizeH="0" baseline="0" noProof="0" dirty="0">
              <a:ln>
                <a:noFill/>
              </a:ln>
              <a:solidFill>
                <a:srgbClr val="333333"/>
              </a:solidFill>
              <a:effectLst/>
              <a:uLnTx/>
              <a:uFillTx/>
              <a:latin typeface="Arial" charset="0"/>
              <a:ea typeface="ＭＳ Ｐゴシック"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648422" y="2890868"/>
            <a:ext cx="7264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عثنيئيل</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971691" y="2876831"/>
            <a:ext cx="5293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إهود</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564722" y="2779703"/>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شمشون</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392167" y="2923430"/>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صموئيل</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FF"/>
                </a:solidFill>
                <a:effectLst/>
                <a:uLnTx/>
                <a:uFillTx/>
                <a:latin typeface="Arial"/>
                <a:ea typeface="华文楷体"/>
                <a:cs typeface="Arial"/>
              </a:rPr>
              <a:t>القاضي</a:t>
            </a:r>
            <a:endParaRPr kumimoji="0" lang="en-US" sz="2000" b="1" i="0" u="none" strike="noStrike" kern="1200" cap="none" spc="-70" normalizeH="0" baseline="0" noProof="0" dirty="0">
              <a:ln>
                <a:noFill/>
              </a:ln>
              <a:solidFill>
                <a:srgbClr val="0000FF"/>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70" normalizeH="0" baseline="0" noProof="0" dirty="0">
                <a:ln>
                  <a:noFill/>
                </a:ln>
                <a:solidFill>
                  <a:srgbClr val="0000FF"/>
                </a:solidFill>
                <a:effectLst/>
                <a:uLnTx/>
                <a:uFillTx/>
                <a:latin typeface="Arial"/>
                <a:ea typeface="华文楷体"/>
                <a:cs typeface="Arial"/>
              </a:rPr>
              <a:t>تم استعبادهم من</a:t>
            </a:r>
            <a:endParaRPr kumimoji="0" lang="en-US" sz="2000" b="1" i="0" u="none" strike="noStrike" kern="1200" cap="none" spc="-70" normalizeH="0" baseline="0" noProof="0" dirty="0">
              <a:ln>
                <a:noFill/>
              </a:ln>
              <a:solidFill>
                <a:srgbClr val="0000FF"/>
              </a:solidFill>
              <a:effectLst/>
              <a:uLnTx/>
              <a:uFillTx/>
              <a:latin typeface="Arial"/>
              <a:ea typeface="华文楷体"/>
              <a:cs typeface="Arial"/>
            </a:endParaRP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949166" y="5058454"/>
            <a:ext cx="93166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charset="0"/>
                <a:ea typeface="ＭＳ Ｐゴシック" charset="0"/>
              </a:rPr>
              <a:t>المؤابيين</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064023" y="2916047"/>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عالي</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دبورة و باراق</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649662" y="2802008"/>
            <a:ext cx="7393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جدعون</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651007" y="3010272"/>
            <a:ext cx="5148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تولع</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6009982" y="2987471"/>
            <a:ext cx="5261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يائير</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70" normalizeH="0" baseline="0" noProof="0" dirty="0">
                <a:ln>
                  <a:noFill/>
                </a:ln>
                <a:solidFill>
                  <a:prstClr val="black"/>
                </a:solidFill>
                <a:effectLst/>
                <a:uLnTx/>
                <a:uFillTx/>
                <a:latin typeface="Arial"/>
                <a:ea typeface="华文楷体"/>
                <a:cs typeface="Arial"/>
              </a:rPr>
              <a:t>شمجر</a:t>
            </a:r>
            <a:endParaRPr kumimoji="0" lang="en-US" sz="1800" b="0" i="0" u="none" strike="noStrike" kern="1200" cap="none" spc="-70" normalizeH="0" baseline="0" noProof="0" dirty="0">
              <a:ln>
                <a:noFill/>
              </a:ln>
              <a:solidFill>
                <a:prstClr val="black"/>
              </a:solidFill>
              <a:effectLst/>
              <a:uLnTx/>
              <a:uFillTx/>
              <a:latin typeface="Arial"/>
              <a:ea typeface="华文楷体"/>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0" i="1" u="none" strike="noStrike" kern="1200" cap="none" spc="-70" normalizeH="0" baseline="0" noProof="0" dirty="0">
                <a:ln>
                  <a:noFill/>
                </a:ln>
                <a:solidFill>
                  <a:prstClr val="black"/>
                </a:solidFill>
                <a:effectLst/>
                <a:uLnTx/>
                <a:uFillTx/>
                <a:latin typeface="Arial"/>
                <a:ea typeface="华文楷体"/>
                <a:cs typeface="Arial"/>
              </a:rPr>
              <a:t>(600 فلسطيني)</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0" i="1" u="none" strike="noStrike" kern="1200" cap="none" spc="-70" normalizeH="0" baseline="0" noProof="0" dirty="0">
                <a:ln>
                  <a:noFill/>
                </a:ln>
                <a:solidFill>
                  <a:prstClr val="black"/>
                </a:solidFill>
                <a:effectLst/>
                <a:uLnTx/>
                <a:uFillTx/>
                <a:latin typeface="Arial"/>
                <a:ea typeface="华文楷体"/>
                <a:cs typeface="Arial"/>
              </a:rPr>
              <a:t>قضاة 3 : 31</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70" normalizeH="0" baseline="0" noProof="0" dirty="0">
                <a:ln>
                  <a:noFill/>
                </a:ln>
                <a:solidFill>
                  <a:prstClr val="black"/>
                </a:solidFill>
                <a:effectLst/>
                <a:uLnTx/>
                <a:uFillTx/>
                <a:latin typeface="Arial"/>
                <a:ea typeface="华文楷体"/>
                <a:cs typeface="Arial"/>
              </a:rPr>
              <a:t>حرب أهلية مع أبيمالك</a:t>
            </a:r>
            <a:endParaRPr kumimoji="0" lang="en-US" sz="1800" b="0" i="0" u="none" strike="noStrike" kern="1200" cap="none" spc="-70" normalizeH="0" baseline="0" noProof="0" dirty="0">
              <a:ln>
                <a:noFill/>
              </a:ln>
              <a:solidFill>
                <a:prstClr val="black"/>
              </a:solidFill>
              <a:effectLst/>
              <a:uLnTx/>
              <a:uFillTx/>
              <a:latin typeface="Arial"/>
              <a:ea typeface="华文楷体"/>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0" i="1" u="none" strike="noStrike" kern="1200" cap="none" spc="-70" normalizeH="0" baseline="0" noProof="0" dirty="0">
                <a:ln>
                  <a:noFill/>
                </a:ln>
                <a:solidFill>
                  <a:prstClr val="black"/>
                </a:solidFill>
                <a:effectLst/>
                <a:uLnTx/>
                <a:uFillTx/>
                <a:latin typeface="Arial"/>
                <a:ea typeface="华文楷体"/>
                <a:cs typeface="Arial"/>
              </a:rPr>
              <a:t>قضاة 9</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Adapted from John Walton, </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Chronological and Background Charts of the Old Testament,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and</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 “Biblical Judges,”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734957" y="2426401"/>
            <a:ext cx="5725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rPr>
              <a:t>يفتاح</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70" normalizeH="0" baseline="0" noProof="0" dirty="0">
                <a:ln>
                  <a:noFill/>
                </a:ln>
                <a:solidFill>
                  <a:prstClr val="black"/>
                </a:solidFill>
                <a:effectLst/>
                <a:uLnTx/>
                <a:uFillTx/>
                <a:latin typeface="Arial"/>
                <a:ea typeface="华文楷体"/>
                <a:cs typeface="Arial"/>
              </a:rPr>
              <a:t>إبصان, إيلون و عبدون</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93149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ar-JO" dirty="0">
                <a:latin typeface="Arial" charset="0"/>
                <a:ea typeface="ＭＳ Ｐゴシック" charset="0"/>
              </a:rPr>
              <a:t>مراحل خطة الله عبر التاريخ</a:t>
            </a:r>
            <a:endParaRPr lang="en-US" dirty="0">
              <a:latin typeface="Arial" charset="0"/>
              <a:ea typeface="ＭＳ Ｐゴシック" charset="0"/>
            </a:endParaRPr>
          </a:p>
        </p:txBody>
      </p:sp>
      <p:sp>
        <p:nvSpPr>
          <p:cNvPr id="11271" name="Text Box 7"/>
          <p:cNvSpPr txBox="1">
            <a:spLocks noChangeArrowheads="1"/>
          </p:cNvSpPr>
          <p:nvPr/>
        </p:nvSpPr>
        <p:spPr bwMode="auto">
          <a:xfrm rot="18900000">
            <a:off x="210403" y="4986486"/>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البدايات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2" name="Text Box 8"/>
          <p:cNvSpPr txBox="1">
            <a:spLocks noChangeArrowheads="1"/>
          </p:cNvSpPr>
          <p:nvPr/>
        </p:nvSpPr>
        <p:spPr bwMode="auto">
          <a:xfrm rot="18900000">
            <a:off x="1086972" y="492616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الآباء</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الخروج</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5" name="Text Box 11"/>
          <p:cNvSpPr txBox="1">
            <a:spLocks noChangeArrowheads="1"/>
          </p:cNvSpPr>
          <p:nvPr/>
        </p:nvSpPr>
        <p:spPr bwMode="auto">
          <a:xfrm rot="18900000">
            <a:off x="3405728" y="4776936"/>
            <a:ext cx="84029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القضاة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6" name="Text Box 12"/>
          <p:cNvSpPr txBox="1">
            <a:spLocks noChangeArrowheads="1"/>
          </p:cNvSpPr>
          <p:nvPr/>
        </p:nvSpPr>
        <p:spPr bwMode="auto">
          <a:xfrm rot="18900000">
            <a:off x="2386026" y="4956324"/>
            <a:ext cx="94929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الإمتلاك</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7" name="Text Box 13"/>
          <p:cNvSpPr txBox="1">
            <a:spLocks noChangeArrowheads="1"/>
          </p:cNvSpPr>
          <p:nvPr/>
        </p:nvSpPr>
        <p:spPr bwMode="auto">
          <a:xfrm rot="19029483">
            <a:off x="3292816" y="5230961"/>
            <a:ext cx="170271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المملكة المتحدة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8" name="Text Box 14"/>
          <p:cNvSpPr txBox="1">
            <a:spLocks noChangeArrowheads="1"/>
          </p:cNvSpPr>
          <p:nvPr/>
        </p:nvSpPr>
        <p:spPr bwMode="auto">
          <a:xfrm rot="19029483">
            <a:off x="3740464" y="5284936"/>
            <a:ext cx="187262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المملكة المنقسمة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79" name="Text Box 15"/>
          <p:cNvSpPr txBox="1">
            <a:spLocks noChangeArrowheads="1"/>
          </p:cNvSpPr>
          <p:nvPr/>
        </p:nvSpPr>
        <p:spPr bwMode="auto">
          <a:xfrm rot="18900000">
            <a:off x="5353909" y="4854724"/>
            <a:ext cx="77457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السبي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80" name="Text Box 16"/>
          <p:cNvSpPr txBox="1">
            <a:spLocks noChangeArrowheads="1"/>
          </p:cNvSpPr>
          <p:nvPr/>
        </p:nvSpPr>
        <p:spPr bwMode="auto">
          <a:xfrm rot="18900000">
            <a:off x="5781012" y="4997599"/>
            <a:ext cx="92525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الرجوع</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81" name="Text Box 17"/>
          <p:cNvSpPr txBox="1">
            <a:spLocks noChangeArrowheads="1"/>
          </p:cNvSpPr>
          <p:nvPr/>
        </p:nvSpPr>
        <p:spPr bwMode="auto">
          <a:xfrm rot="18900000">
            <a:off x="6034653" y="5016649"/>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سنوات الصمت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82" name="Text Box 18"/>
          <p:cNvSpPr txBox="1">
            <a:spLocks noChangeArrowheads="1"/>
          </p:cNvSpPr>
          <p:nvPr/>
        </p:nvSpPr>
        <p:spPr bwMode="auto">
          <a:xfrm rot="18900000">
            <a:off x="7296303" y="4776936"/>
            <a:ext cx="92044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الكنيسة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283" name="Text Box 19"/>
          <p:cNvSpPr txBox="1">
            <a:spLocks noChangeArrowheads="1"/>
          </p:cNvSpPr>
          <p:nvPr/>
        </p:nvSpPr>
        <p:spPr bwMode="auto">
          <a:xfrm rot="18900000">
            <a:off x="7981841" y="486583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الملكوت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98671" name="Text Box 27"/>
          <p:cNvSpPr txBox="1">
            <a:spLocks noChangeArrowheads="1"/>
          </p:cNvSpPr>
          <p:nvPr/>
        </p:nvSpPr>
        <p:spPr bwMode="auto">
          <a:xfrm>
            <a:off x="8580092" y="4462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7"/>
          <p:cNvSpPr txBox="1">
            <a:spLocks noChangeArrowheads="1"/>
          </p:cNvSpPr>
          <p:nvPr/>
        </p:nvSpPr>
        <p:spPr bwMode="auto">
          <a:xfrm rot="-2700000">
            <a:off x="249966" y="2255143"/>
            <a:ext cx="4732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الأزل</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 name="Text Box 7"/>
          <p:cNvSpPr txBox="1">
            <a:spLocks noChangeArrowheads="1"/>
          </p:cNvSpPr>
          <p:nvPr/>
        </p:nvSpPr>
        <p:spPr bwMode="auto">
          <a:xfrm rot="-2700000">
            <a:off x="520100" y="2233712"/>
            <a:ext cx="58381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الخليقة</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5" name="Text Box 7"/>
          <p:cNvSpPr txBox="1">
            <a:spLocks noChangeArrowheads="1"/>
          </p:cNvSpPr>
          <p:nvPr/>
        </p:nvSpPr>
        <p:spPr bwMode="auto">
          <a:xfrm rot="-2700000">
            <a:off x="740639" y="2381349"/>
            <a:ext cx="6094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السقوط</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Text Box 7"/>
          <p:cNvSpPr txBox="1">
            <a:spLocks noChangeArrowheads="1"/>
          </p:cNvSpPr>
          <p:nvPr/>
        </p:nvSpPr>
        <p:spPr bwMode="auto">
          <a:xfrm rot="-2700000">
            <a:off x="1058800" y="2317849"/>
            <a:ext cx="636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الطوفان</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 name="Text Box 7"/>
          <p:cNvSpPr txBox="1">
            <a:spLocks noChangeArrowheads="1"/>
          </p:cNvSpPr>
          <p:nvPr/>
        </p:nvSpPr>
        <p:spPr bwMode="auto">
          <a:xfrm rot="-2700000">
            <a:off x="1430589" y="2317849"/>
            <a:ext cx="407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بابل</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 name="Text Box 7"/>
          <p:cNvSpPr txBox="1">
            <a:spLocks noChangeArrowheads="1"/>
          </p:cNvSpPr>
          <p:nvPr/>
        </p:nvSpPr>
        <p:spPr bwMode="auto">
          <a:xfrm rot="-2700000">
            <a:off x="1693223" y="2216249"/>
            <a:ext cx="5918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إبراهيم</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 name="Text Box 7"/>
          <p:cNvSpPr txBox="1">
            <a:spLocks noChangeArrowheads="1"/>
          </p:cNvSpPr>
          <p:nvPr/>
        </p:nvSpPr>
        <p:spPr bwMode="auto">
          <a:xfrm rot="-2700000">
            <a:off x="1891916" y="2332137"/>
            <a:ext cx="5389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إسحق</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0" name="Text Box 7"/>
          <p:cNvSpPr txBox="1">
            <a:spLocks noChangeArrowheads="1"/>
          </p:cNvSpPr>
          <p:nvPr/>
        </p:nvSpPr>
        <p:spPr bwMode="auto">
          <a:xfrm rot="-2700000">
            <a:off x="2153776" y="2308324"/>
            <a:ext cx="5549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يعقوب</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 name="Text Box 7"/>
          <p:cNvSpPr txBox="1">
            <a:spLocks noChangeArrowheads="1"/>
          </p:cNvSpPr>
          <p:nvPr/>
        </p:nvSpPr>
        <p:spPr bwMode="auto">
          <a:xfrm rot="-2700000">
            <a:off x="2446639" y="2268637"/>
            <a:ext cx="5613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يوسف</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2" name="Text Box 7"/>
          <p:cNvSpPr txBox="1">
            <a:spLocks noChangeArrowheads="1"/>
          </p:cNvSpPr>
          <p:nvPr/>
        </p:nvSpPr>
        <p:spPr bwMode="auto">
          <a:xfrm rot="-2700000">
            <a:off x="2859452" y="2294037"/>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موسى</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3" name="Text Box 7"/>
          <p:cNvSpPr txBox="1">
            <a:spLocks noChangeArrowheads="1"/>
          </p:cNvSpPr>
          <p:nvPr/>
        </p:nvSpPr>
        <p:spPr bwMode="auto">
          <a:xfrm rot="-2700000">
            <a:off x="3335825" y="2268637"/>
            <a:ext cx="522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يشوع</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4" name="Text Box 7"/>
          <p:cNvSpPr txBox="1">
            <a:spLocks noChangeArrowheads="1"/>
          </p:cNvSpPr>
          <p:nvPr/>
        </p:nvSpPr>
        <p:spPr bwMode="auto">
          <a:xfrm rot="-2700000">
            <a:off x="4060809" y="2286099"/>
            <a:ext cx="6270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الدوران</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P • G • H • R</a:t>
            </a:r>
          </a:p>
        </p:txBody>
      </p:sp>
      <p:sp>
        <p:nvSpPr>
          <p:cNvPr id="40" name="Text Box 7"/>
          <p:cNvSpPr txBox="1">
            <a:spLocks noChangeArrowheads="1"/>
          </p:cNvSpPr>
          <p:nvPr/>
        </p:nvSpPr>
        <p:spPr bwMode="auto">
          <a:xfrm rot="-2700000">
            <a:off x="7485793" y="2164656"/>
            <a:ext cx="9653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المجيء الأول</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1" name="Text Box 7"/>
          <p:cNvSpPr txBox="1">
            <a:spLocks noChangeArrowheads="1"/>
          </p:cNvSpPr>
          <p:nvPr/>
        </p:nvSpPr>
        <p:spPr bwMode="auto">
          <a:xfrm rot="-2700000">
            <a:off x="7879323" y="2151162"/>
            <a:ext cx="10005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المجيء الثاني</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2" name="Text Box 7"/>
          <p:cNvSpPr txBox="1">
            <a:spLocks noChangeArrowheads="1"/>
          </p:cNvSpPr>
          <p:nvPr/>
        </p:nvSpPr>
        <p:spPr bwMode="auto">
          <a:xfrm rot="-2700000">
            <a:off x="8201451" y="2349599"/>
            <a:ext cx="5357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الألفية</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3" name="Text Box 7"/>
          <p:cNvSpPr txBox="1">
            <a:spLocks noChangeArrowheads="1"/>
          </p:cNvSpPr>
          <p:nvPr/>
        </p:nvSpPr>
        <p:spPr bwMode="auto">
          <a:xfrm rot="-2700000">
            <a:off x="8594296" y="2178943"/>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rPr>
              <a:t>الأبدية</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8693"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Max Anders, Dallas Theological Seminary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ar-JO" altLang="zh-CN" sz="4000" b="1" dirty="0">
                <a:solidFill>
                  <a:schemeClr val="bg1"/>
                </a:solidFill>
                <a:latin typeface="Arial" charset="0"/>
              </a:rPr>
              <a:t>العهد الإبراهيمي</a:t>
            </a:r>
            <a:br>
              <a:rPr kumimoji="1" lang="ar-JO" altLang="zh-CN" sz="4000" b="1" dirty="0">
                <a:solidFill>
                  <a:schemeClr val="bg1"/>
                </a:solidFill>
                <a:latin typeface="Arial" charset="0"/>
              </a:rPr>
            </a:br>
            <a:r>
              <a:rPr kumimoji="1" lang="ar-JO" altLang="zh-CN" sz="4000" b="1" dirty="0">
                <a:solidFill>
                  <a:schemeClr val="bg1"/>
                </a:solidFill>
                <a:latin typeface="Arial" charset="0"/>
              </a:rPr>
              <a:t>و تتميمه</a:t>
            </a:r>
            <a:endParaRPr kumimoji="1" lang="en-US" altLang="zh-CN" sz="4000" b="1" dirty="0">
              <a:solidFill>
                <a:schemeClr val="bg1"/>
              </a:solidFill>
              <a:latin typeface="Arial" charset="0"/>
            </a:endParaRPr>
          </a:p>
        </p:txBody>
      </p:sp>
      <p:sp>
        <p:nvSpPr>
          <p:cNvPr id="200708" name="Text Box 5"/>
          <p:cNvSpPr txBox="1">
            <a:spLocks noChangeArrowheads="1"/>
          </p:cNvSpPr>
          <p:nvPr/>
        </p:nvSpPr>
        <p:spPr bwMode="auto">
          <a:xfrm>
            <a:off x="8581454"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الوعود</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الإبراهيمي</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تكوين 12, 15, 17, 22</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عهد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تثنية 30</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الداوودي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2 صم 7</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إر 31</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التتميم</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a:ea typeface="ＭＳ Ｐゴシック" charset="0"/>
                <a:cs typeface="Arial"/>
              </a:rPr>
              <a:t>كيف يمكنك أن تتذكر كل هذه الأسفار ؟</a:t>
            </a:r>
            <a:endParaRPr lang="en-US" b="1" dirty="0">
              <a:solidFill>
                <a:schemeClr val="bg1"/>
              </a:solidFill>
              <a:latin typeface="Arial"/>
              <a:ea typeface="ＭＳ Ｐゴシック" charset="0"/>
              <a:cs typeface="Arial"/>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آدم يحكم مع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تك 1 : 26 و 28, 2 : 19 )</a:t>
            </a: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الشيطان بدأ يحكم كإله هذا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تك 3 : 15, 2 كو 4 : 4 )</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العهد الإبراهيمي</a:t>
            </a:r>
            <a:endPar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عهد الأرض</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الداوودي</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الجديد</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العهد الموسوي</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عهود الله مع إبراهيم لإعادة سيادة الإنسان من خلال إسرائيل كمملكة كهنة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تك 12 : 1 – 3, 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تك 3 )</a:t>
            </a: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فشل إسرائيل في الشهادة للأمم كمملكة كهنة أدين من خلال السبي تحت حكم الأجانب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5" name="Rectangle 27"/>
          <p:cNvSpPr>
            <a:spLocks noChangeArrowheads="1"/>
          </p:cNvSpPr>
          <p:nvPr/>
        </p:nvSpPr>
        <p:spPr bwMode="auto">
          <a:xfrm>
            <a:off x="3953656" y="4740275"/>
            <a:ext cx="10996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وعود إر 31 : 31 – 34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الغفران</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سكنى الروح</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قلب و فكر و طبيعة جديدة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إتحاد إسرائيل و يهوذا ثانية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لا داعي للكرازة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2682875" y="3632200"/>
            <a:ext cx="1817687"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وعود 2 صم 7 : 12 – 16 :</a:t>
            </a:r>
          </a:p>
          <a:p>
            <a:pPr marL="0" marR="0" lvl="0" indent="0" algn="r" defTabSz="914400" rtl="0" eaLnBrk="0" fontAlgn="base" latinLnBrk="0" hangingPunct="0">
              <a:lnSpc>
                <a:spcPct val="100000"/>
              </a:lnSpc>
              <a:spcBef>
                <a:spcPct val="0"/>
              </a:spcBef>
              <a:spcAft>
                <a:spcPct val="0"/>
              </a:spcAft>
              <a:buClrTx/>
              <a:buSzTx/>
              <a:buFont typeface="Arial" pitchFamily="34" charset="0"/>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نسل ( بيت لا يزول )</a:t>
            </a:r>
          </a:p>
          <a:p>
            <a:pPr marL="0" marR="0" lvl="0" indent="0" algn="r"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مملكة ( سلطة سياسية )</a:t>
            </a:r>
          </a:p>
          <a:p>
            <a:pPr marL="0" marR="0" lvl="0" indent="0" algn="r" defTabSz="914400" rtl="0" eaLnBrk="0" fontAlgn="base" latinLnBrk="0" hangingPunct="0">
              <a:lnSpc>
                <a:spcPct val="100000"/>
              </a:lnSpc>
              <a:spcBef>
                <a:spcPct val="0"/>
              </a:spcBef>
              <a:spcAft>
                <a:spcPct val="0"/>
              </a:spcAft>
              <a:buClrTx/>
              <a:buSzTx/>
              <a:buFont typeface="Arial" pitchFamily="34" charset="0"/>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عرش ( حق الحكم لنسله</a:t>
            </a:r>
          </a:p>
          <a:p>
            <a:pPr marL="0" marR="0" lvl="0" indent="0" algn="r" defTabSz="914400" rtl="0" eaLnBrk="0" fontAlgn="base" latinLnBrk="0" hangingPunct="0">
              <a:lnSpc>
                <a:spcPct val="100000"/>
              </a:lnSpc>
              <a:spcBef>
                <a:spcPct val="0"/>
              </a:spcBef>
              <a:spcAft>
                <a:spcPct val="0"/>
              </a:spcAft>
              <a:buClrTx/>
              <a:buSzTx/>
              <a:buFont typeface="Arial" pitchFamily="34" charset="0"/>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هيكل ( ابن يقوم ببنائه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وعود تك 15 : 18 ( تث 30 : 1 – 10 )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الأرض من وادي مصر إلى نهر الفرات ( أش 27 : 12 )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ملكية أبدية للأرض ( تك 17 : 8 ) بعد السبي و الرجوع</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r" defTabSz="914400" rtl="0" eaLnBrk="0" fontAlgn="base" latinLnBrk="0" hangingPunct="0">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بركة لكل العالم من خلال الأرض ( أش 14 : 1 – 2 )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يوسع يسوع ملكوته بشكل سري من خلال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رفضت إسرائيل ما قدمه المسيا للملكوت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متى 12 : 41 – 42, 23 : 37 – 39 )</a:t>
            </a: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يخضع المسيح أداء إسرائيل  و الأمم تؤمن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تم إدانة إسرائيل لرفضهم المسيا من خلال طردهم من الأرض لحوالي 19 قرناً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( 70م – 1948م ) لكن الآن تم استردادهم جزئياً ( حز 37 : 1 – 7 )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6054725" y="3389313"/>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هو رأس كنيسته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التي هي الهيكل الروحي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أف 2 : 19 – 22, 2 كو 6 : 16 )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استبدلت الشريعة الموسوية بأول ثلاثة عناصر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لو 22 : 20, 2 كو 3 : 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1"/>
            <a:ext cx="1546225"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المملكة الأبدية     المملكة المسيانية</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4" name="Rectangle 46"/>
          <p:cNvSpPr>
            <a:spLocks noChangeArrowheads="1"/>
          </p:cNvSpPr>
          <p:nvPr/>
        </p:nvSpPr>
        <p:spPr bwMode="auto">
          <a:xfrm>
            <a:off x="7572396" y="2411413"/>
            <a:ext cx="998517"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استرداد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حز 37 : 8 – 28 )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عاصمة العالم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أش 2 : 1 – 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رؤ 21 – 22 )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يملك على العالم ( أش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مع القديسين ( رؤ 5 : 10, 20 : 4 – 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يملك المسيح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أف 1 : 9 – 10, رؤ 20 : 1 – 6, 22 : 5ب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الأرض</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النسل</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البركة</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963531" y="3653426"/>
            <a:ext cx="133049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تكوين 12 : 1 - 3</a:t>
            </a:r>
            <a:endPar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يسلم الملك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( 1 كو 15 : 24 )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إسرائيل</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الكنيسة</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928085" y="2200275"/>
            <a:ext cx="721353"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تركيز على الأمة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4102" name="Microsoft ClipArt Gallery" r:id="rId4" imgW="2102760" imgH="2093400" progId="">
                  <p:embed/>
                </p:oleObj>
              </mc:Choice>
              <mc:Fallback>
                <p:oleObj name="Microsoft ClipArt Gallery" r:id="rId4" imgW="2102760" imgH="2093400" progId="">
                  <p:embed/>
                  <p:pic>
                    <p:nvPicPr>
                      <p:cNvPr id="0"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071941" y="2200275"/>
            <a:ext cx="120065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الإنسان الجديد ( أف 2 : 15 )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تمت العناصر الخمسة كاملة في استرداد الأمة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زكريا 8 )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كل الأمور صارت جديدة ( رؤ 21 : 5 )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موقت ( غل 3 : 19 ) و مشروط ( تث 28 ) ليعلن الخطية ( رو 7 : 7 ) وينظم إسرائيل ( غل 3 ” 23 -* 25 )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9558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تم إلغاء و تتميم و استبدال الناموس على الصليب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رو 7 : 1 – 6, 1 كو 9 : 19 – 21, عب 8 : 13 )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6 : 18, 9 : 8 - 17</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ar-JO" sz="4000" dirty="0">
                <a:effectLst>
                  <a:glow rad="215900">
                    <a:schemeClr val="bg1">
                      <a:lumMod val="50000"/>
                      <a:alpha val="75000"/>
                    </a:schemeClr>
                  </a:glow>
                </a:effectLst>
                <a:latin typeface="Impact"/>
                <a:cs typeface="Impact"/>
              </a:rPr>
              <a:t>خط سير المملكة و العهود</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1937" y="125876"/>
            <a:ext cx="530916"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endParaRP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333348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dirty="0">
                <a:latin typeface="Arial" charset="0"/>
                <a:ea typeface="ＭＳ Ｐゴシック" charset="0"/>
                <a:cs typeface="ＭＳ Ｐゴシック" charset="0"/>
              </a:rPr>
              <a:t>Black</a:t>
            </a:r>
          </a:p>
        </p:txBody>
      </p:sp>
      <p:pic>
        <p:nvPicPr>
          <p:cNvPr id="4" name="Picture 3">
            <a:extLst>
              <a:ext uri="{FF2B5EF4-FFF2-40B4-BE49-F238E27FC236}">
                <a16:creationId xmlns:a16="http://schemas.microsoft.com/office/drawing/2014/main" id="{2AE46715-7260-AF49-8E12-D88CFF3328A0}"/>
              </a:ext>
            </a:extLst>
          </p:cNvPr>
          <p:cNvPicPr>
            <a:picLocks noChangeAspect="1"/>
          </p:cNvPicPr>
          <p:nvPr/>
        </p:nvPicPr>
        <p:blipFill rotWithShape="1">
          <a:blip r:embed="rId3"/>
          <a:srcRect b="4876"/>
          <a:stretch/>
        </p:blipFill>
        <p:spPr>
          <a:xfrm>
            <a:off x="0" y="280852"/>
            <a:ext cx="9144000" cy="5989320"/>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4" name="Picture 3">
            <a:extLst>
              <a:ext uri="{FF2B5EF4-FFF2-40B4-BE49-F238E27FC236}">
                <a16:creationId xmlns:a16="http://schemas.microsoft.com/office/drawing/2014/main" id="{47BC5BAD-4C23-CD46-A655-BC89D78AE50A}"/>
              </a:ext>
            </a:extLst>
          </p:cNvPr>
          <p:cNvPicPr>
            <a:picLocks noChangeAspect="1"/>
          </p:cNvPicPr>
          <p:nvPr/>
        </p:nvPicPr>
        <p:blipFill>
          <a:blip r:embed="rId3"/>
          <a:stretch>
            <a:fillRect/>
          </a:stretch>
        </p:blipFill>
        <p:spPr>
          <a:xfrm>
            <a:off x="0" y="334107"/>
            <a:ext cx="9144000" cy="6189785"/>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974DC299-5692-F648-BA78-EA2888030530}"/>
              </a:ext>
            </a:extLst>
          </p:cNvPr>
          <p:cNvPicPr>
            <a:picLocks noChangeAspect="1"/>
          </p:cNvPicPr>
          <p:nvPr/>
        </p:nvPicPr>
        <p:blipFill>
          <a:blip r:embed="rId3"/>
          <a:stretch>
            <a:fillRect/>
          </a:stretch>
        </p:blipFill>
        <p:spPr>
          <a:xfrm>
            <a:off x="0" y="280851"/>
            <a:ext cx="9144000" cy="6296297"/>
          </a:xfrm>
          <a:prstGeom prst="rect">
            <a:avLst/>
          </a:prstGeom>
        </p:spPr>
      </p:pic>
    </p:spTree>
    <p:extLst>
      <p:ext uri="{BB962C8B-B14F-4D97-AF65-F5344CB8AC3E}">
        <p14:creationId xmlns:p14="http://schemas.microsoft.com/office/powerpoint/2010/main" val="68324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b="1" dirty="0">
                <a:solidFill>
                  <a:srgbClr val="FFFFFF"/>
                </a:solidFill>
                <a:latin typeface="Arial" charset="0"/>
                <a:ea typeface="ＭＳ Ｐゴシック" charset="0"/>
              </a:rPr>
              <a:t>نقدية في العهد القديم وصف المساق</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33428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أسفار الكتاب المقدس</a:t>
            </a:r>
            <a:endParaRPr kumimoji="0" lang="en-US" sz="4800" b="1" i="0" u="none" strike="noStrike" kern="1200" cap="none" spc="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964691"/>
            <a:ext cx="1600692" cy="313932"/>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Arial" panose="020B0604020202020204" pitchFamily="34" charset="0"/>
              </a:rPr>
              <a:t>العهد الجديد</a:t>
            </a:r>
            <a:endParaRPr kumimoji="0" lang="en-US" sz="2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315989"/>
              <a:ext cx="1626784" cy="262298"/>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Arial" panose="020B0604020202020204" pitchFamily="34" charset="0"/>
                </a:rPr>
                <a:t>العهد القديم</a:t>
              </a:r>
              <a:endParaRPr kumimoji="0" lang="en-US" sz="24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642910" y="3649435"/>
            <a:ext cx="8510768"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25871"/>
            <a:ext cx="2028406"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تكوين</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9841"/>
            <a:ext cx="2219010"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خروج</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6800"/>
            <a:ext cx="2219009"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لاويين</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60501"/>
            <a:ext cx="2087888"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عدد</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4618"/>
            <a:ext cx="23367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تثنية</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يشوع</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قضاة</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راعوث</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46848"/>
            <a:ext cx="1176097"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صموئيل</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أخبار</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46848"/>
            <a:ext cx="1174078"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صموئيل</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ملوك</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ملوك</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أخبار</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عزرا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46848"/>
            <a:ext cx="1388258"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نحميا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46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أستير</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7219"/>
            <a:ext cx="1522500"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الشريعة</a:t>
            </a:r>
            <a:endPar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07614"/>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mn-cs"/>
              </a:rPr>
              <a:t>POETRY</a:t>
            </a: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42745" y="6286500"/>
            <a:ext cx="10286746" cy="7144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23990"/>
            <a:ext cx="2396999"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الرسائل البولسية</a:t>
            </a:r>
            <a:endPar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16588"/>
            <a:ext cx="2544819"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الرسائل العامة</a:t>
            </a:r>
            <a:endPar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24039"/>
            <a:ext cx="1340159"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التاريخ</a:t>
            </a:r>
            <a:endPar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904105"/>
            <a:ext cx="108547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رومية</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87643"/>
            <a:ext cx="108547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كو</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12651"/>
            <a:ext cx="108547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كو</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40498"/>
            <a:ext cx="1265292"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تي</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3694"/>
            <a:ext cx="1270878"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غلاطية</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904105"/>
            <a:ext cx="1246736"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تي</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234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أفسس</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92484"/>
            <a:ext cx="108547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تيطس</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76803"/>
            <a:ext cx="119013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فليمون</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30288"/>
            <a:ext cx="129409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فيلبي</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906681"/>
            <a:ext cx="118857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تس</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418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تس</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68407"/>
            <a:ext cx="1294096"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كولوسي</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9854"/>
            <a:ext cx="108547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عبرانيين</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9854"/>
            <a:ext cx="108547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يعقوب</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9854"/>
            <a:ext cx="108547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 1 بطرس</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9854"/>
            <a:ext cx="118857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1 يوحنا</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9854"/>
            <a:ext cx="129409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يوحنا</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9854"/>
            <a:ext cx="118857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يهوذا</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9854"/>
            <a:ext cx="1286627"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رؤيا</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9854"/>
            <a:ext cx="108547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2 بطرس</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75316" y="5870088"/>
            <a:ext cx="1294095"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3 يوحنا</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45725"/>
            <a:ext cx="1085474"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أعمال</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7150"/>
              <a:ext cx="12191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متى</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54418"/>
              <a:ext cx="1183702"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مرقس</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6004675"/>
              <a:ext cx="1183701"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لوقا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3428"/>
              <a:ext cx="1113757"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يوحنا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21401"/>
            <a:ext cx="1470862"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الأناجيل</a:t>
            </a:r>
            <a:endPar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72043"/>
            <a:ext cx="2201199"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التاريخ</a:t>
            </a:r>
            <a:endPar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61891" y="4184374"/>
            <a:ext cx="1438275"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نشيد سليمان</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3" name="TextBox 12">
            <a:extLst>
              <a:ext uri="{FF2B5EF4-FFF2-40B4-BE49-F238E27FC236}">
                <a16:creationId xmlns:a16="http://schemas.microsoft.com/office/drawing/2014/main" id="{5C3C5A57-97E7-4D67-A915-DF1485CDD05D}"/>
              </a:ext>
            </a:extLst>
          </p:cNvPr>
          <p:cNvSpPr txBox="1"/>
          <p:nvPr/>
        </p:nvSpPr>
        <p:spPr>
          <a:xfrm>
            <a:off x="1210894" y="4757359"/>
            <a:ext cx="1940269"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الجامعة</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5786" y="2357430"/>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631321"/>
            <a:ext cx="1050051"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أيوب</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946128"/>
            <a:ext cx="1461126"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المزامير</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400771"/>
            <a:ext cx="1607355"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أمثال</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9933"/>
            <a:ext cx="2010981" cy="24006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الشعر</a:t>
            </a:r>
            <a:endPar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37806"/>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عاموس</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37806"/>
            <a:ext cx="1176097"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عوبديا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156709" y="4437806"/>
            <a:ext cx="1265292"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حبقوق</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يونان</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ناحوم</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ميخا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صفنيا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حجي</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زكريا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37806"/>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ملاخي</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Arial" panose="020B0604020202020204" pitchFamily="34" charset="0"/>
              </a:rPr>
              <a:t>الأنبياء الصغار</a:t>
            </a:r>
            <a:endPar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mn-cs"/>
            </a:endParaRP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9022"/>
            <a:ext cx="1085474"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هوشع</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يوئيل</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09546"/>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ＭＳ Ｐゴシック" charset="0"/>
                <a:cs typeface="+mn-cs"/>
              </a:rPr>
              <a:t>MAJOR PROPHETS</a:t>
            </a: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71934" y="2357430"/>
            <a:ext cx="4724400" cy="1485900"/>
            <a:chOff x="3684613" y="2348979"/>
            <a:chExt cx="4724400" cy="1485900"/>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2442" y="2438534"/>
              <a:ext cx="4124807" cy="1388258"/>
              <a:chOff x="3918274" y="2422492"/>
              <a:chExt cx="4124807"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4298"/>
                <a:ext cx="1265292"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أشعياء</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إرميا</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973329"/>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مراثي</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حزقيال</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3003848"/>
                <a:ext cx="1085474" cy="25853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panose="020B0604020202020204" pitchFamily="34" charset="0"/>
                  </a:rPr>
                  <a:t>دانيال</a:t>
                </a:r>
                <a:endPar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grpSp>
      </p:grpSp>
    </p:spTree>
    <p:extLst>
      <p:ext uri="{BB962C8B-B14F-4D97-AF65-F5344CB8AC3E}">
        <p14:creationId xmlns:p14="http://schemas.microsoft.com/office/powerpoint/2010/main" val="377938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00"/>
                </a:solidFill>
                <a:effectLst/>
                <a:uLnTx/>
                <a:uFillTx/>
                <a:latin typeface="Arial"/>
                <a:ea typeface="ＭＳ Ｐゴシック" charset="0"/>
                <a:cs typeface="Arial"/>
              </a:rPr>
              <a:t>تكوين - ملاخي</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a:ea typeface="ＭＳ Ｐゴシック" charset="0"/>
                <a:cs typeface="Arial"/>
              </a:rPr>
              <a:t>العهد القديم</a:t>
            </a:r>
            <a:endParaRPr kumimoji="0" lang="en-US" sz="4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7" name="Text Box 7"/>
          <p:cNvSpPr txBox="1">
            <a:spLocks noChangeArrowheads="1"/>
          </p:cNvSpPr>
          <p:nvPr/>
        </p:nvSpPr>
        <p:spPr bwMode="auto">
          <a:xfrm>
            <a:off x="152400" y="2879725"/>
            <a:ext cx="2057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التاريخ</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12</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4000" b="1" i="1" u="none" strike="noStrike" kern="1200" cap="none" spc="0" normalizeH="0" baseline="0" noProof="0" dirty="0">
                <a:ln>
                  <a:noFill/>
                </a:ln>
                <a:solidFill>
                  <a:srgbClr val="FFFF00"/>
                </a:solidFill>
                <a:effectLst/>
                <a:uLnTx/>
                <a:uFillTx/>
                <a:latin typeface="Arial"/>
                <a:ea typeface="ＭＳ Ｐゴシック" charset="0"/>
                <a:cs typeface="Arial"/>
              </a:rPr>
              <a:t>الكبار 5 الصغار 12</a:t>
            </a:r>
            <a:endParaRPr kumimoji="0" lang="en-US" sz="40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9" name="Text Box 9"/>
          <p:cNvSpPr txBox="1">
            <a:spLocks noChangeArrowheads="1"/>
          </p:cNvSpPr>
          <p:nvPr/>
        </p:nvSpPr>
        <p:spPr bwMode="auto">
          <a:xfrm>
            <a:off x="6934200" y="2955925"/>
            <a:ext cx="2133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الشعر</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5</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0" name="Text Box 10"/>
          <p:cNvSpPr txBox="1">
            <a:spLocks noChangeArrowheads="1"/>
          </p:cNvSpPr>
          <p:nvPr/>
        </p:nvSpPr>
        <p:spPr bwMode="auto">
          <a:xfrm>
            <a:off x="76200" y="4175125"/>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النبوة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17</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الشريعة</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5</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2" name="Group 14"/>
          <p:cNvGrpSpPr>
            <a:grpSpLocks/>
          </p:cNvGrpSpPr>
          <p:nvPr/>
        </p:nvGrpSpPr>
        <p:grpSpPr bwMode="auto">
          <a:xfrm>
            <a:off x="1001713" y="1903414"/>
            <a:ext cx="7051675" cy="2400301"/>
            <a:chOff x="631" y="1199"/>
            <a:chExt cx="4442" cy="1512"/>
          </a:xfrm>
        </p:grpSpPr>
        <p:sp>
          <p:nvSpPr>
            <p:cNvPr id="312335" name="Text Box 15"/>
            <p:cNvSpPr txBox="1">
              <a:spLocks noChangeArrowheads="1"/>
            </p:cNvSpPr>
            <p:nvPr/>
          </p:nvSpPr>
          <p:spPr bwMode="auto">
            <a:xfrm>
              <a:off x="631" y="1199"/>
              <a:ext cx="4442" cy="1512"/>
            </a:xfrm>
            <a:prstGeom prst="rect">
              <a:avLst/>
            </a:prstGeom>
            <a:noFill/>
            <a:ln w="12700">
              <a:noFill/>
              <a:miter lim="800000"/>
              <a:headEnd/>
              <a:tailEnd/>
            </a:ln>
            <a:effectLst>
              <a:outerShdw blurRad="63500" dist="53882" dir="2700000"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000" b="1" i="1" u="none" strike="noStrike" kern="1200" cap="none" spc="0" normalizeH="0" baseline="0" noProof="0" dirty="0">
                  <a:ln>
                    <a:noFill/>
                  </a:ln>
                  <a:solidFill>
                    <a:srgbClr val="FFFC1E"/>
                  </a:solidFill>
                  <a:effectLst/>
                  <a:uLnTx/>
                  <a:uFillTx/>
                  <a:latin typeface="Arial" charset="0"/>
                  <a:ea typeface="ＭＳ Ｐゴシック" charset="0"/>
                </a:rPr>
                <a:t>الكتاب المقدس</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000" b="1" i="1" u="none" strike="noStrike" kern="1200" cap="none" spc="0" normalizeH="0" baseline="100000" noProof="0" dirty="0">
                  <a:ln>
                    <a:noFill/>
                  </a:ln>
                  <a:solidFill>
                    <a:srgbClr val="FFFC1E"/>
                  </a:solidFill>
                  <a:effectLst/>
                  <a:uLnTx/>
                  <a:uFillTx/>
                  <a:latin typeface="Arial" charset="0"/>
                  <a:ea typeface="ＭＳ Ｐゴシック" charset="0"/>
                </a:rPr>
                <a:t>بشكل</a:t>
              </a:r>
              <a:r>
                <a:rPr kumimoji="0" lang="ar-JO" sz="6000" b="1" i="1" u="none" strike="noStrike" kern="1200" cap="none" spc="0" normalizeH="0" baseline="0" noProof="0" dirty="0">
                  <a:ln>
                    <a:noFill/>
                  </a:ln>
                  <a:solidFill>
                    <a:srgbClr val="FFFC1E"/>
                  </a:solidFill>
                  <a:effectLst/>
                  <a:uLnTx/>
                  <a:uFillTx/>
                  <a:latin typeface="Arial" charset="0"/>
                  <a:ea typeface="ＭＳ Ｐゴシック" charset="0"/>
                </a:rPr>
                <a:t>أساسي</a:t>
              </a:r>
              <a:endParaRPr kumimoji="0" lang="en-US" sz="6000" b="1" i="1" u="none" strike="noStrike" kern="1200" cap="none" spc="0" normalizeH="0" baseline="100000" noProof="0" dirty="0">
                <a:ln>
                  <a:noFill/>
                </a:ln>
                <a:solidFill>
                  <a:srgbClr val="27FC31"/>
                </a:solidFill>
                <a:effectLst/>
                <a:uLnTx/>
                <a:uFillTx/>
                <a:latin typeface="Arial" charset="0"/>
                <a:ea typeface="ＭＳ Ｐゴシック"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FFC1E"/>
                  </a:solidFill>
                  <a:effectLst/>
                  <a:uLnTx/>
                  <a:uFillTx/>
                  <a:latin typeface="Arial" charset="0"/>
                  <a:ea typeface="ＭＳ Ｐゴシック"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نعم, إنه كتاب منظم )</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3" name="Group 21"/>
          <p:cNvGrpSpPr>
            <a:grpSpLocks/>
          </p:cNvGrpSpPr>
          <p:nvPr/>
        </p:nvGrpSpPr>
        <p:grpSpPr bwMode="auto">
          <a:xfrm>
            <a:off x="969963" y="4079875"/>
            <a:ext cx="7024687" cy="1576388"/>
            <a:chOff x="611" y="2570"/>
            <a:chExt cx="4425" cy="993"/>
          </a:xfrm>
        </p:grpSpPr>
        <p:sp>
          <p:nvSpPr>
            <p:cNvPr id="312339" name="Text Box 19"/>
            <p:cNvSpPr txBox="1">
              <a:spLocks noChangeArrowheads="1"/>
            </p:cNvSpPr>
            <p:nvPr/>
          </p:nvSpPr>
          <p:spPr bwMode="auto">
            <a:xfrm>
              <a:off x="2151" y="2570"/>
              <a:ext cx="1330" cy="36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الجزء السادس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312340" name="Text Box 20"/>
            <p:cNvSpPr txBox="1">
              <a:spLocks noChangeArrowheads="1"/>
            </p:cNvSpPr>
            <p:nvPr/>
          </p:nvSpPr>
          <p:spPr bwMode="auto">
            <a:xfrm>
              <a:off x="611" y="3083"/>
              <a:ext cx="4425" cy="480"/>
            </a:xfrm>
            <a:prstGeom prst="rect">
              <a:avLst/>
            </a:prstGeom>
            <a:noFill/>
            <a:ln w="12700">
              <a:noFill/>
              <a:miter lim="800000"/>
              <a:headEnd/>
              <a:tailEnd/>
            </a:ln>
            <a:effectLst>
              <a:outerShdw blurRad="63500" dist="53882" dir="2700000" algn="ctr" rotWithShape="0">
                <a:schemeClr val="tx1">
                  <a:alpha val="74998"/>
                </a:schemeClr>
              </a:outerShdw>
            </a:effectLst>
          </p:spPr>
          <p:txBody>
            <a:bodyPr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i="1" u="none" strike="noStrike" kern="1200" cap="none" spc="0" normalizeH="0" baseline="0" noProof="0" dirty="0">
                  <a:ln>
                    <a:noFill/>
                  </a:ln>
                  <a:solidFill>
                    <a:srgbClr val="77FD68"/>
                  </a:solidFill>
                  <a:effectLst>
                    <a:outerShdw blurRad="38100" dist="38100" dir="2700000" algn="tl">
                      <a:srgbClr val="000000"/>
                    </a:outerShdw>
                  </a:effectLst>
                  <a:uLnTx/>
                  <a:uFillTx/>
                  <a:latin typeface="Arial" charset="0"/>
                  <a:ea typeface="ＭＳ Ｐゴシック" charset="0"/>
                </a:rPr>
                <a:t>الكتاب المقدس المفتوح</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29711" name="Text Box 4"/>
          <p:cNvSpPr txBox="1">
            <a:spLocks noChangeArrowheads="1"/>
          </p:cNvSpPr>
          <p:nvPr/>
        </p:nvSpPr>
        <p:spPr bwMode="auto">
          <a:xfrm>
            <a:off x="8081963" y="6442075"/>
            <a:ext cx="339725" cy="244475"/>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02</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12342" name="Rectangle 22"/>
          <p:cNvSpPr>
            <a:spLocks noChangeArrowheads="1"/>
          </p:cNvSpPr>
          <p:nvPr/>
        </p:nvSpPr>
        <p:spPr bwMode="auto">
          <a:xfrm>
            <a:off x="7540625" y="6438900"/>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د. جون فرايمان</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312337"/>
                                        </p:tgtEl>
                                        <p:attrNameLst>
                                          <p:attrName>style.visibility</p:attrName>
                                        </p:attrNameLst>
                                      </p:cBhvr>
                                      <p:to>
                                        <p:strVal val="visible"/>
                                      </p:to>
                                    </p:set>
                                    <p:animEffect transition="in" filter="wipe(left)">
                                      <p:cBhvr>
                                        <p:cTn id="24" dur="2000"/>
                                        <p:tgtEl>
                                          <p:spTgt spid="312337"/>
                                        </p:tgtEl>
                                      </p:cBhvr>
                                    </p:animEffect>
                                  </p:childTnLst>
                                </p:cTn>
                              </p:par>
                            </p:childTnLst>
                          </p:cTn>
                        </p:par>
                        <p:par>
                          <p:cTn id="25" fill="hold">
                            <p:stCondLst>
                              <p:cond delay="7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820738"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lIns="82029" tIns="41015" rIns="82029" bIns="4101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9226" name="WordArt 18"/>
          <p:cNvSpPr>
            <a:spLocks noChangeArrowheads="1" noChangeShapeType="1" noTextEdit="1"/>
          </p:cNvSpPr>
          <p:nvPr/>
        </p:nvSpPr>
        <p:spPr bwMode="auto">
          <a:xfrm>
            <a:off x="714348" y="0"/>
            <a:ext cx="8896377" cy="6143644"/>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rPr>
              <a:t>دعونا نقسم و نلعب</a:t>
            </a:r>
            <a:endParaRPr kumimoji="0" lang="en-US"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endParaRP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9267" name="Text Box 3"/>
          <p:cNvSpPr txBox="1">
            <a:spLocks noChangeArrowheads="1"/>
          </p:cNvSpPr>
          <p:nvPr/>
        </p:nvSpPr>
        <p:spPr bwMode="auto">
          <a:xfrm>
            <a:off x="1806575" y="5591175"/>
            <a:ext cx="5659438" cy="396875"/>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AFD00"/>
                </a:solidFill>
                <a:effectLst>
                  <a:outerShdw blurRad="38100" dist="38100" dir="2700000" algn="tl">
                    <a:srgbClr val="000000"/>
                  </a:outerShdw>
                </a:effectLst>
                <a:uLnTx/>
                <a:uFillTx/>
                <a:latin typeface="Times" charset="0"/>
                <a:ea typeface="ＭＳ Ｐゴシック" charset="0"/>
              </a:rPr>
              <a:t>A Ministry of ScriptureTechnologies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39275" name="Rectangle 11"/>
          <p:cNvSpPr>
            <a:spLocks noChangeArrowheads="1"/>
          </p:cNvSpPr>
          <p:nvPr/>
        </p:nvSpPr>
        <p:spPr bwMode="auto">
          <a:xfrm>
            <a:off x="854075" y="1493838"/>
            <a:ext cx="7299325" cy="876650"/>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ar-JO" sz="7200" b="1" i="0" u="none" strike="noStrike" kern="1200" cap="none" spc="0" normalizeH="0" baseline="0" noProof="0" dirty="0">
                <a:ln>
                  <a:noFill/>
                </a:ln>
                <a:solidFill>
                  <a:srgbClr val="FFFF00"/>
                </a:solidFill>
                <a:effectLst/>
                <a:uLnTx/>
                <a:uFillTx/>
                <a:latin typeface="Times" charset="0"/>
                <a:ea typeface="ＭＳ Ｐゴシック" charset="0"/>
              </a:rPr>
              <a:t>الكتاب المقدس المفتوح</a:t>
            </a:r>
            <a:endParaRPr kumimoji="0" lang="en-US" sz="72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39282" name="Rectangle 18"/>
          <p:cNvSpPr>
            <a:spLocks noChangeArrowheads="1"/>
          </p:cNvSpPr>
          <p:nvPr/>
        </p:nvSpPr>
        <p:spPr bwMode="auto">
          <a:xfrm>
            <a:off x="862013" y="4005263"/>
            <a:ext cx="3314700" cy="402546"/>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FF"/>
                </a:solidFill>
                <a:effectLst/>
                <a:uLnTx/>
                <a:uFillTx/>
                <a:latin typeface="Times" charset="0"/>
                <a:ea typeface="ＭＳ Ｐゴシック" charset="0"/>
              </a:rPr>
              <a:t>الأجزاء و القطع</a:t>
            </a:r>
            <a:endParaRPr kumimoji="0" lang="en-US" sz="3200" b="1" i="0" u="none" strike="noStrike" kern="1200" cap="none" spc="0" normalizeH="0" baseline="0" noProof="0" dirty="0">
              <a:ln>
                <a:noFill/>
              </a:ln>
              <a:solidFill>
                <a:srgbClr val="66FFFF"/>
              </a:solidFill>
              <a:effectLst/>
              <a:uLnTx/>
              <a:uFillTx/>
              <a:latin typeface="Times" charset="0"/>
              <a:ea typeface="ＭＳ Ｐゴシック" charset="0"/>
            </a:endParaRP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21ED11"/>
                </a:solidFill>
                <a:effectLst/>
                <a:uLnTx/>
                <a:uFillTx/>
                <a:latin typeface="Comic Sans MS" charset="0"/>
                <a:ea typeface="ＭＳ Ｐゴシック" charset="0"/>
              </a:rPr>
              <a:t>منظم ... متدرج ... خالد</a:t>
            </a:r>
            <a:endParaRPr kumimoji="0" lang="en-US" sz="3200" b="1" i="1"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pitchFamily="-108" charset="0"/>
              <a:ea typeface="ＭＳ Ｐゴシック"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139298" name="Rectangle 34"/>
          <p:cNvSpPr>
            <a:spLocks noChangeArrowheads="1"/>
          </p:cNvSpPr>
          <p:nvPr/>
        </p:nvSpPr>
        <p:spPr bwMode="auto">
          <a:xfrm>
            <a:off x="7546975" y="6394450"/>
            <a:ext cx="736600"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9.65.06.</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139299" name="Rectangle 35"/>
          <p:cNvSpPr>
            <a:spLocks noChangeArrowheads="1"/>
          </p:cNvSpPr>
          <p:nvPr/>
        </p:nvSpPr>
        <p:spPr bwMode="auto">
          <a:xfrm>
            <a:off x="8091488" y="639445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04</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endParaRPr kumimoji="0" lang="en-US" sz="1600" b="1"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1" name="Rectangle 11"/>
            <p:cNvSpPr>
              <a:spLocks noChangeArrowheads="1"/>
            </p:cNvSpPr>
            <p:nvPr/>
          </p:nvSpPr>
          <p:spPr bwMode="auto">
            <a:xfrm>
              <a:off x="2360" y="658"/>
              <a:ext cx="1062"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charset="0"/>
                  <a:ea typeface="ＭＳ Ｐゴシック"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42" name="Rectangle 22"/>
            <p:cNvSpPr>
              <a:spLocks noChangeArrowheads="1"/>
            </p:cNvSpPr>
            <p:nvPr/>
          </p:nvSpPr>
          <p:spPr bwMode="auto">
            <a:xfrm>
              <a:off x="221" y="61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D(OT)</a:t>
              </a:r>
            </a:p>
          </p:txBody>
        </p:sp>
        <p:sp>
          <p:nvSpPr>
            <p:cNvPr id="13343" name="Rectangle 23"/>
            <p:cNvSpPr>
              <a:spLocks noChangeArrowheads="1"/>
            </p:cNvSpPr>
            <p:nvPr/>
          </p:nvSpPr>
          <p:spPr bwMode="auto">
            <a:xfrm>
              <a:off x="3809" y="614"/>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D(NT)</a:t>
              </a:r>
            </a:p>
          </p:txBody>
        </p:sp>
        <p:sp>
          <p:nvSpPr>
            <p:cNvPr id="13344" name="Rectangle 24"/>
            <p:cNvSpPr>
              <a:spLocks noChangeArrowheads="1"/>
            </p:cNvSpPr>
            <p:nvPr/>
          </p:nvSpPr>
          <p:spPr bwMode="auto">
            <a:xfrm>
              <a:off x="1992" y="191"/>
              <a:ext cx="18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A</a:t>
              </a:r>
            </a:p>
          </p:txBody>
        </p:sp>
        <p:sp>
          <p:nvSpPr>
            <p:cNvPr id="13345" name="Rectangle 25"/>
            <p:cNvSpPr>
              <a:spLocks noChangeArrowheads="1"/>
            </p:cNvSpPr>
            <p:nvPr/>
          </p:nvSpPr>
          <p:spPr bwMode="auto">
            <a:xfrm>
              <a:off x="1993" y="396"/>
              <a:ext cx="20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B</a:t>
              </a:r>
            </a:p>
          </p:txBody>
        </p:sp>
        <p:sp>
          <p:nvSpPr>
            <p:cNvPr id="13346" name="Rectangle 26"/>
            <p:cNvSpPr>
              <a:spLocks noChangeArrowheads="1"/>
            </p:cNvSpPr>
            <p:nvPr/>
          </p:nvSpPr>
          <p:spPr bwMode="auto">
            <a:xfrm>
              <a:off x="1990" y="638"/>
              <a:ext cx="19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C</a:t>
              </a:r>
            </a:p>
          </p:txBody>
        </p:sp>
        <p:sp>
          <p:nvSpPr>
            <p:cNvPr id="13347" name="Rectangle 27"/>
            <p:cNvSpPr>
              <a:spLocks noChangeArrowheads="1"/>
            </p:cNvSpPr>
            <p:nvPr/>
          </p:nvSpPr>
          <p:spPr bwMode="auto">
            <a:xfrm>
              <a:off x="24" y="112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E(OT)</a:t>
              </a:r>
            </a:p>
          </p:txBody>
        </p:sp>
        <p:sp>
          <p:nvSpPr>
            <p:cNvPr id="13348" name="Rectangle 28"/>
            <p:cNvSpPr>
              <a:spLocks noChangeArrowheads="1"/>
            </p:cNvSpPr>
            <p:nvPr/>
          </p:nvSpPr>
          <p:spPr bwMode="auto">
            <a:xfrm>
              <a:off x="3954" y="111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E(NT)</a:t>
              </a:r>
            </a:p>
          </p:txBody>
        </p:sp>
        <p:sp>
          <p:nvSpPr>
            <p:cNvPr id="13349" name="Rectangle 29"/>
            <p:cNvSpPr>
              <a:spLocks noChangeArrowheads="1"/>
            </p:cNvSpPr>
            <p:nvPr/>
          </p:nvSpPr>
          <p:spPr bwMode="auto">
            <a:xfrm>
              <a:off x="4030" y="146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F(NT)</a:t>
              </a:r>
            </a:p>
          </p:txBody>
        </p:sp>
        <p:sp>
          <p:nvSpPr>
            <p:cNvPr id="13350" name="Rectangle 30"/>
            <p:cNvSpPr>
              <a:spLocks noChangeArrowheads="1"/>
            </p:cNvSpPr>
            <p:nvPr/>
          </p:nvSpPr>
          <p:spPr bwMode="auto">
            <a:xfrm>
              <a:off x="4128" y="2007"/>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G(NT)</a:t>
              </a:r>
            </a:p>
          </p:txBody>
        </p:sp>
        <p:sp>
          <p:nvSpPr>
            <p:cNvPr id="13351" name="Rectangle 31"/>
            <p:cNvSpPr>
              <a:spLocks noChangeArrowheads="1"/>
            </p:cNvSpPr>
            <p:nvPr/>
          </p:nvSpPr>
          <p:spPr bwMode="auto">
            <a:xfrm>
              <a:off x="32" y="148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F(OT)</a:t>
              </a:r>
            </a:p>
          </p:txBody>
        </p:sp>
        <p:sp>
          <p:nvSpPr>
            <p:cNvPr id="13352" name="Rectangle 32"/>
            <p:cNvSpPr>
              <a:spLocks noChangeArrowheads="1"/>
            </p:cNvSpPr>
            <p:nvPr/>
          </p:nvSpPr>
          <p:spPr bwMode="auto">
            <a:xfrm>
              <a:off x="1" y="2011"/>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G(OT)</a:t>
              </a:r>
            </a:p>
          </p:txBody>
        </p:sp>
        <p:sp>
          <p:nvSpPr>
            <p:cNvPr id="13353" name="Rectangle 33"/>
            <p:cNvSpPr>
              <a:spLocks noChangeArrowheads="1"/>
            </p:cNvSpPr>
            <p:nvPr/>
          </p:nvSpPr>
          <p:spPr bwMode="auto">
            <a:xfrm>
              <a:off x="58" y="344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H(OT)</a:t>
              </a:r>
            </a:p>
          </p:txBody>
        </p:sp>
        <p:sp>
          <p:nvSpPr>
            <p:cNvPr id="13354" name="Rectangle 34"/>
            <p:cNvSpPr>
              <a:spLocks noChangeArrowheads="1"/>
            </p:cNvSpPr>
            <p:nvPr/>
          </p:nvSpPr>
          <p:spPr bwMode="auto">
            <a:xfrm>
              <a:off x="4341" y="346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H(NT)</a:t>
              </a:r>
            </a:p>
          </p:txBody>
        </p:sp>
        <p:sp>
          <p:nvSpPr>
            <p:cNvPr id="13355" name="Rectangle 35"/>
            <p:cNvSpPr>
              <a:spLocks noChangeArrowheads="1"/>
            </p:cNvSpPr>
            <p:nvPr/>
          </p:nvSpPr>
          <p:spPr bwMode="auto">
            <a:xfrm>
              <a:off x="1176" y="3642"/>
              <a:ext cx="45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I(OT)</a:t>
              </a:r>
            </a:p>
          </p:txBody>
        </p:sp>
        <p:sp>
          <p:nvSpPr>
            <p:cNvPr id="13356" name="Rectangle 36"/>
            <p:cNvSpPr>
              <a:spLocks noChangeArrowheads="1"/>
            </p:cNvSpPr>
            <p:nvPr/>
          </p:nvSpPr>
          <p:spPr bwMode="auto">
            <a:xfrm>
              <a:off x="2831" y="3607"/>
              <a:ext cx="2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ＭＳ Ｐゴシック"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charset="0"/>
                  <a:ea typeface="ＭＳ Ｐゴシック" charset="0"/>
                </a:rPr>
                <a:t>الكتاب المقدس المفتوح</a:t>
              </a:r>
              <a:endParaRPr kumimoji="0" lang="en-US" sz="3600" b="1" i="0" u="none" strike="noStrike" kern="1200" cap="none" spc="0" normalizeH="0" baseline="0" noProof="0" dirty="0">
                <a:ln>
                  <a:noFill/>
                </a:ln>
                <a:solidFill>
                  <a:srgbClr val="000000"/>
                </a:solidFill>
                <a:effectLst/>
                <a:uLnTx/>
                <a:uFillTx/>
                <a:latin typeface="Times" charset="0"/>
                <a:ea typeface="ＭＳ Ｐゴシック" charset="0"/>
              </a:endParaRPr>
            </a:p>
          </p:txBody>
        </p:sp>
        <p:sp>
          <p:nvSpPr>
            <p:cNvPr id="13358" name="Rectangle 38"/>
            <p:cNvSpPr>
              <a:spLocks noChangeArrowheads="1"/>
            </p:cNvSpPr>
            <p:nvPr/>
          </p:nvSpPr>
          <p:spPr bwMode="auto">
            <a:xfrm>
              <a:off x="1209" y="2828"/>
              <a:ext cx="515"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charset="0"/>
                  <a:ea typeface="ＭＳ Ｐゴシック" charset="0"/>
                </a:rPr>
                <a:t>1</a:t>
              </a: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2</a:t>
              </a: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3</a:t>
              </a: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4</a:t>
              </a: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5</a:t>
              </a: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6</a:t>
              </a: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7</a:t>
              </a: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charset="0"/>
                  <a:ea typeface="ＭＳ Ｐゴシック" charset="0"/>
                </a:rPr>
                <a:t>8</a:t>
              </a: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6" name="Rectangle 56"/>
            <p:cNvSpPr>
              <a:spLocks noChangeArrowheads="1"/>
            </p:cNvSpPr>
            <p:nvPr/>
          </p:nvSpPr>
          <p:spPr bwMode="auto">
            <a:xfrm>
              <a:off x="4815" y="1878"/>
              <a:ext cx="18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Times" charset="0"/>
                  <a:ea typeface="ＭＳ Ｐゴシック" charset="0"/>
                </a:rPr>
                <a:t>"       "</a:t>
              </a:r>
              <a:endParaRPr kumimoji="0" lang="en-US" sz="18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Times" charset="0"/>
                  <a:ea typeface="ＭＳ Ｐゴシック" charset="0"/>
                </a:rPr>
                <a:t>"       "</a:t>
              </a:r>
              <a:endParaRPr kumimoji="0" lang="en-US" sz="18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Times" charset="0"/>
                  <a:ea typeface="ＭＳ Ｐゴシック" charset="0"/>
                </a:rPr>
                <a:t>"       "</a:t>
              </a:r>
              <a:endParaRPr kumimoji="0" lang="en-US" sz="18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Times" charset="0"/>
                  <a:ea typeface="ＭＳ Ｐゴシック" charset="0"/>
                </a:rPr>
                <a:t>"       "</a:t>
              </a:r>
              <a:endParaRPr kumimoji="0" lang="en-US" sz="18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13427" name="Rectangle 134"/>
            <p:cNvSpPr>
              <a:spLocks noChangeArrowheads="1"/>
            </p:cNvSpPr>
            <p:nvPr/>
          </p:nvSpPr>
          <p:spPr bwMode="auto">
            <a:xfrm>
              <a:off x="671" y="1870"/>
              <a:ext cx="18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charset="0"/>
                  <a:ea typeface="ＭＳ Ｐゴシック"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Lucida Handwriting" charset="0"/>
                  <a:ea typeface="ＭＳ Ｐゴシック" charset="0"/>
                </a:rPr>
                <a:t>2 </a:t>
              </a:r>
              <a:endParaRPr kumimoji="0" lang="en-US" sz="1600" b="1" i="0" u="sng" strike="noStrike" kern="1200" cap="none" spc="0" normalizeH="0" baseline="0" noProof="0">
                <a:ln>
                  <a:noFill/>
                </a:ln>
                <a:solidFill>
                  <a:srgbClr val="000000"/>
                </a:solidFill>
                <a:effectLst/>
                <a:uLnTx/>
                <a:uFillTx/>
                <a:latin typeface="Lucida Handwriting"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Lucida Handwriting" charset="0"/>
                  <a:ea typeface="ＭＳ Ｐゴシック" charset="0"/>
                </a:rPr>
                <a:t>1</a:t>
              </a:r>
            </a:p>
          </p:txBody>
        </p:sp>
        <p:sp>
          <p:nvSpPr>
            <p:cNvPr id="13434" name="Rectangle 141"/>
            <p:cNvSpPr>
              <a:spLocks noChangeArrowheads="1"/>
            </p:cNvSpPr>
            <p:nvPr/>
          </p:nvSpPr>
          <p:spPr bwMode="auto">
            <a:xfrm>
              <a:off x="66" y="3793"/>
              <a:ext cx="349"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5B5B5B"/>
                </a:solidFill>
                <a:effectLst/>
                <a:uLnTx/>
                <a:uFillTx/>
                <a:latin typeface="Comic Sans MS" charset="0"/>
                <a:ea typeface="ＭＳ Ｐゴシック" charset="0"/>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charset="0"/>
                <a:ea typeface="ＭＳ Ｐゴシック" charset="0"/>
              </a:rPr>
              <a:t>©2006 TBBMI</a:t>
            </a:r>
          </a:p>
        </p:txBody>
      </p:sp>
      <p:sp>
        <p:nvSpPr>
          <p:cNvPr id="172193" name="Rectangle 161"/>
          <p:cNvSpPr>
            <a:spLocks noChangeArrowheads="1"/>
          </p:cNvSpPr>
          <p:nvPr/>
        </p:nvSpPr>
        <p:spPr bwMode="auto">
          <a:xfrm>
            <a:off x="7534275" y="6440488"/>
            <a:ext cx="736600"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9.65.06.</a:t>
            </a:r>
          </a:p>
        </p:txBody>
      </p:sp>
      <p:sp>
        <p:nvSpPr>
          <p:cNvPr id="172194" name="Rectangle 162"/>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05</a:t>
            </a:r>
          </a:p>
        </p:txBody>
      </p:sp>
      <p:sp>
        <p:nvSpPr>
          <p:cNvPr id="172195" name="Text Box 163"/>
          <p:cNvSpPr txBox="1">
            <a:spLocks noChangeArrowheads="1"/>
          </p:cNvSpPr>
          <p:nvPr/>
        </p:nvSpPr>
        <p:spPr bwMode="auto">
          <a:xfrm>
            <a:off x="271463" y="3954463"/>
            <a:ext cx="3271837" cy="514350"/>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#18 </a:t>
            </a:r>
          </a:p>
        </p:txBody>
      </p:sp>
      <p:sp>
        <p:nvSpPr>
          <p:cNvPr id="155" name="Text Box 5"/>
          <p:cNvSpPr txBox="1">
            <a:spLocks noChangeArrowheads="1"/>
          </p:cNvSpPr>
          <p:nvPr/>
        </p:nvSpPr>
        <p:spPr bwMode="auto">
          <a:xfrm>
            <a:off x="8388424" y="39688"/>
            <a:ext cx="5982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50أ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1413</TotalTime>
  <Words>3431</Words>
  <Application>Microsoft Macintosh PowerPoint</Application>
  <PresentationFormat>On-screen Show (4:3)</PresentationFormat>
  <Paragraphs>917</Paragraphs>
  <Slides>35</Slides>
  <Notes>31</Notes>
  <HiddenSlides>0</HiddenSlides>
  <MMClips>0</MMClips>
  <ScaleCrop>false</ScaleCrop>
  <HeadingPairs>
    <vt:vector size="8" baseType="variant">
      <vt:variant>
        <vt:lpstr>Fonts Used</vt:lpstr>
      </vt:variant>
      <vt:variant>
        <vt:i4>15</vt:i4>
      </vt:variant>
      <vt:variant>
        <vt:lpstr>Theme</vt:lpstr>
      </vt:variant>
      <vt:variant>
        <vt:i4>15</vt:i4>
      </vt:variant>
      <vt:variant>
        <vt:lpstr>Embedded OLE Servers</vt:lpstr>
      </vt:variant>
      <vt:variant>
        <vt:i4>1</vt:i4>
      </vt:variant>
      <vt:variant>
        <vt:lpstr>Slide Titles</vt:lpstr>
      </vt:variant>
      <vt:variant>
        <vt:i4>35</vt:i4>
      </vt:variant>
    </vt:vector>
  </HeadingPairs>
  <TitlesOfParts>
    <vt:vector size="66" baseType="lpstr">
      <vt:lpstr>Kosher-Normal</vt:lpstr>
      <vt:lpstr>Nadianne</vt:lpstr>
      <vt:lpstr>Arial</vt:lpstr>
      <vt:lpstr>Arial Black</vt:lpstr>
      <vt:lpstr>Braggadocio</vt:lpstr>
      <vt:lpstr>Calibri</vt:lpstr>
      <vt:lpstr>Comic Sans MS</vt:lpstr>
      <vt:lpstr>Helvetica</vt:lpstr>
      <vt:lpstr>Helvetica BlackOblique</vt:lpstr>
      <vt:lpstr>Impact</vt:lpstr>
      <vt:lpstr>Lucida Handwriting</vt:lpstr>
      <vt:lpstr>Monotype Sorts</vt:lpstr>
      <vt:lpstr>Times</vt:lpstr>
      <vt:lpstr>Times New Roman</vt:lpstr>
      <vt:lpstr>Wingdings</vt:lpstr>
      <vt:lpstr>49_Blank Presentation</vt:lpstr>
      <vt:lpstr>Blank Presentation</vt:lpstr>
      <vt:lpstr>5_Orbit</vt:lpstr>
      <vt:lpstr>blstripc.ppt - Blue Stripes</vt:lpstr>
      <vt:lpstr>Default Design</vt:lpstr>
      <vt:lpstr>1_Office Theme</vt:lpstr>
      <vt:lpstr>1_untitled 1</vt:lpstr>
      <vt:lpstr>1_Blank Presentation</vt:lpstr>
      <vt:lpstr>2_Gesture</vt:lpstr>
      <vt:lpstr>5_Default Design</vt:lpstr>
      <vt:lpstr>6_Default Design</vt:lpstr>
      <vt:lpstr>7_Default Design</vt:lpstr>
      <vt:lpstr>Azure</vt:lpstr>
      <vt:lpstr>2_Default Design</vt:lpstr>
      <vt:lpstr>4_blstripc.ppt - Blue Stripes</vt:lpstr>
      <vt:lpstr>Microsoft ClipArt Gallery</vt:lpstr>
      <vt:lpstr>مقدمة إلى  العهد القديم</vt:lpstr>
      <vt:lpstr>كيف تتعرف إلى العهد القديم بشكل جيد ؟</vt:lpstr>
      <vt:lpstr>كيف يمكنك أن تتذكر كل هذه الأسفار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توازي هيكل العهد القديم و العهد الجديد</vt:lpstr>
      <vt:lpstr>غرض الأسفار النبوية</vt:lpstr>
      <vt:lpstr>هيكل العهد القديم</vt:lpstr>
      <vt:lpstr>تكامل العهد القديم</vt:lpstr>
      <vt:lpstr>العهد القديم</vt:lpstr>
      <vt:lpstr>الفترات الزمنية العظيمة عبر التاريخ</vt:lpstr>
      <vt:lpstr>PowerPoint Presentation</vt:lpstr>
      <vt:lpstr>PowerPoint Presentation</vt:lpstr>
      <vt:lpstr>PowerPoint Presentation</vt:lpstr>
      <vt:lpstr>PowerPoint Presentation</vt:lpstr>
      <vt:lpstr>مراحل خطة الله عبر التاريخ</vt:lpstr>
      <vt:lpstr>العهد الإبراهيمي و تتميمه</vt:lpstr>
      <vt:lpstr>خط سير المملكة و العهود</vt:lpstr>
      <vt:lpstr>Black</vt:lpstr>
      <vt:lpstr>Black</vt:lpstr>
      <vt:lpstr>Black</vt:lpstr>
      <vt:lpstr>Black</vt:lpstr>
      <vt:lpstr>نقدية في العهد القديم وصف المساق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186</cp:revision>
  <dcterms:created xsi:type="dcterms:W3CDTF">2014-08-02T06:39:19Z</dcterms:created>
  <dcterms:modified xsi:type="dcterms:W3CDTF">2021-09-12T15:17:50Z</dcterms:modified>
</cp:coreProperties>
</file>